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sldIdLst>
    <p:sldId id="256" r:id="rId2"/>
    <p:sldId id="286" r:id="rId3"/>
    <p:sldId id="287" r:id="rId4"/>
    <p:sldId id="311" r:id="rId5"/>
    <p:sldId id="302" r:id="rId6"/>
    <p:sldId id="288" r:id="rId7"/>
    <p:sldId id="289" r:id="rId8"/>
    <p:sldId id="258" r:id="rId9"/>
    <p:sldId id="259" r:id="rId10"/>
    <p:sldId id="260" r:id="rId11"/>
    <p:sldId id="266" r:id="rId12"/>
    <p:sldId id="264" r:id="rId13"/>
    <p:sldId id="265" r:id="rId14"/>
    <p:sldId id="297" r:id="rId15"/>
    <p:sldId id="298" r:id="rId16"/>
    <p:sldId id="299" r:id="rId17"/>
    <p:sldId id="300" r:id="rId18"/>
    <p:sldId id="301" r:id="rId19"/>
    <p:sldId id="303" r:id="rId20"/>
    <p:sldId id="305" r:id="rId21"/>
    <p:sldId id="306" r:id="rId22"/>
    <p:sldId id="307" r:id="rId23"/>
    <p:sldId id="308" r:id="rId24"/>
    <p:sldId id="309" r:id="rId25"/>
    <p:sldId id="291" r:id="rId26"/>
    <p:sldId id="292" r:id="rId27"/>
    <p:sldId id="279" r:id="rId28"/>
    <p:sldId id="285" r:id="rId29"/>
    <p:sldId id="293" r:id="rId30"/>
    <p:sldId id="294" r:id="rId31"/>
    <p:sldId id="312" r:id="rId32"/>
    <p:sldId id="280" r:id="rId33"/>
    <p:sldId id="282" r:id="rId34"/>
    <p:sldId id="284" r:id="rId35"/>
    <p:sldId id="283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2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12" Type="http://schemas.openxmlformats.org/officeDocument/2006/relationships/image" Target="../media/image51.wmf"/><Relationship Id="rId17" Type="http://schemas.openxmlformats.org/officeDocument/2006/relationships/image" Target="../media/image56.wmf"/><Relationship Id="rId2" Type="http://schemas.openxmlformats.org/officeDocument/2006/relationships/image" Target="../media/image41.wmf"/><Relationship Id="rId16" Type="http://schemas.openxmlformats.org/officeDocument/2006/relationships/image" Target="../media/image55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5" Type="http://schemas.openxmlformats.org/officeDocument/2006/relationships/image" Target="../media/image5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Relationship Id="rId14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4C8E469-2D36-4539-B961-1473198DFF59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181A81C-B278-498E-8099-F395E7036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35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C6E431-F076-4D6E-A720-87201B6A493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6849C-CC93-4AA2-9C30-142DA1E9D1F7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FD9BD-396B-4E9D-8AC9-DC873CFEC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C95DD-FDBB-4305-8F93-9F0D87AB24E7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B02A8-713F-4BCD-97EC-86AE617D5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3C70-9561-4F77-A009-C785D5E4BB42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ED4D2-DFD4-4168-93F8-F2AB44744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4A96D-B5F5-476E-95A8-2A6A114F179D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B22E5-A63F-4D65-82BC-D330FBD17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64F7B-B3E1-4EB3-BF2D-FBA063194DD0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9D61F-0A93-4183-AC46-36598E50F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D0277-C91B-4D40-9C3C-10DAD1CD668C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24BF3-C5C6-4F41-936A-36646AFDC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60F6D-1636-4B47-B202-840354E279DE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8BBFB-CF80-4F49-A6E3-11D06BA3B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FD1CA-1733-43D2-9C45-E3A11CB24CAC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AAD5-5AA1-437C-BED0-DE31B8A5E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020B-9F2C-4C00-AC1D-D471D1EB4F07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55546-A1F6-4772-8BDE-4C469C4D9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9D3F-8529-4584-8B6A-B8AF201BFEAD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F4836-2717-49C4-ABB6-929C78F49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E087C-81C8-4620-921C-7D88FD15D34D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FC18A-E165-4B6A-A235-B870399E6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19E3B9-1901-4B77-9984-F96A786578D8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6FC33C-9E97-4724-A53C-24FAFF4CF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ruek.narod.ru/simvolika/r1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http://ruek.narod.ru/simvolika/r3.jpg" TargetMode="Externa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ruek.narod.ru/simvolika/r5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&#1057;&#1091;&#1087;&#1077;&#1088;%20&#1092;&#1080;&#1079;&#1082;&#1091;&#1083;&#1100;&#1090;&#1084;&#1080;&#1085;&#1091;&#1090;&#1082;&#1072;.ex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47.wmf"/><Relationship Id="rId26" Type="http://schemas.openxmlformats.org/officeDocument/2006/relationships/image" Target="../media/image51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55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50.wmf"/><Relationship Id="rId32" Type="http://schemas.openxmlformats.org/officeDocument/2006/relationships/image" Target="../media/image54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52.wmf"/><Relationship Id="rId36" Type="http://schemas.openxmlformats.org/officeDocument/2006/relationships/image" Target="../media/image56.wmf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53.wmf"/><Relationship Id="rId35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abali.ru/wp-content/uploads/2011/03/gerb_knr_kitaya_National_Emblem_of_the_Peoples_Republic_of_China_abali.ru_-600x666.png" TargetMode="External"/><Relationship Id="rId3" Type="http://schemas.openxmlformats.org/officeDocument/2006/relationships/hyperlink" Target="http://www.kalipso-miass.ru/images/stories/image/greece_gerb.png" TargetMode="External"/><Relationship Id="rId7" Type="http://schemas.openxmlformats.org/officeDocument/2006/relationships/hyperlink" Target="http://planetolog.ru/maps/emblem/USA.gif" TargetMode="External"/><Relationship Id="rId2" Type="http://schemas.openxmlformats.org/officeDocument/2006/relationships/hyperlink" Target="http://www.badclown.com/files/412019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0.liveinternet.ru/images/attach/c/0/39/584/39584625_Gerb_Italii.JPG" TargetMode="External"/><Relationship Id="rId11" Type="http://schemas.openxmlformats.org/officeDocument/2006/relationships/hyperlink" Target="http://s53.radikal.ru/i142/0812/95/96849b04790b.png" TargetMode="External"/><Relationship Id="rId5" Type="http://schemas.openxmlformats.org/officeDocument/2006/relationships/hyperlink" Target="http://www.cla.calpoly.edu/~lcall/111/commonwealth.COA.png" TargetMode="External"/><Relationship Id="rId10" Type="http://schemas.openxmlformats.org/officeDocument/2006/relationships/hyperlink" Target="http://www.germany.ru/photos/473318.big.jpg" TargetMode="External"/><Relationship Id="rId4" Type="http://schemas.openxmlformats.org/officeDocument/2006/relationships/hyperlink" Target="http://cs5323.vkontakte.ru/u48877108/128263735/x_5d1b1d59.jpg" TargetMode="External"/><Relationship Id="rId9" Type="http://schemas.openxmlformats.org/officeDocument/2006/relationships/hyperlink" Target="http://www.football8x8.com/lfl_2011/uv/images/team/small/08_82.gi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79" y="980728"/>
            <a:ext cx="8712968" cy="25922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>Урок по теме: </a:t>
            </a:r>
            <a:b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>«Умножение одночленов. Возведение одночлена в степень»</a:t>
            </a:r>
            <a:endParaRPr lang="ru-RU" sz="36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632200"/>
            <a:ext cx="6400800" cy="530225"/>
          </a:xfrm>
        </p:spPr>
        <p:txBody>
          <a:bodyPr/>
          <a:lstStyle/>
          <a:p>
            <a:r>
              <a:rPr lang="ru-RU" sz="1800" b="1" smtClean="0">
                <a:solidFill>
                  <a:srgbClr val="002060"/>
                </a:solidFill>
              </a:rPr>
              <a:t>Алгебра 7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539750" y="200025"/>
            <a:ext cx="79200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Учитель математики МБОУ Сатинской СОШ Горбунова О.Е.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433763" y="638810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</a:rPr>
              <a:t>2023 </a:t>
            </a:r>
            <a:r>
              <a:rPr lang="ru-RU" sz="1600" b="1" dirty="0">
                <a:latin typeface="Times New Roman" pitchFamily="18" charset="0"/>
              </a:rPr>
              <a:t>г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897313"/>
            <a:ext cx="24511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 descr="C:\Users\User\Pictures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925888"/>
            <a:ext cx="24511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04" y="188640"/>
            <a:ext cx="8229600" cy="134076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>Назовите коэффициент одночлена и определите его степень:</a:t>
            </a:r>
            <a:endParaRPr lang="ru-RU" sz="28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76300" y="3328988"/>
            <a:ext cx="1371600" cy="12160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-8х</a:t>
            </a:r>
            <a:r>
              <a:rPr lang="ru-RU" sz="2800" b="1" baseline="30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" name="Овал 4"/>
          <p:cNvSpPr/>
          <p:nvPr/>
        </p:nvSpPr>
        <p:spPr>
          <a:xfrm>
            <a:off x="806450" y="1698625"/>
            <a:ext cx="1511300" cy="1190625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хс</a:t>
            </a:r>
            <a:r>
              <a:rPr lang="ru-RU" sz="2800" b="1" baseline="30000" dirty="0">
                <a:solidFill>
                  <a:schemeClr val="tx1"/>
                </a:solidFill>
              </a:rPr>
              <a:t>4</a:t>
            </a:r>
            <a:r>
              <a:rPr lang="ru-RU" sz="2800" b="1" dirty="0">
                <a:solidFill>
                  <a:schemeClr val="tx1"/>
                </a:solidFill>
              </a:rPr>
              <a:t>у</a:t>
            </a:r>
            <a:r>
              <a:rPr lang="ru-RU" sz="2800" b="1" baseline="30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Овал 5"/>
          <p:cNvSpPr/>
          <p:nvPr/>
        </p:nvSpPr>
        <p:spPr>
          <a:xfrm>
            <a:off x="3924300" y="1808163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67</a:t>
            </a:r>
          </a:p>
        </p:txBody>
      </p:sp>
      <p:sp>
        <p:nvSpPr>
          <p:cNvPr id="7" name="Овал 6"/>
          <p:cNvSpPr/>
          <p:nvPr/>
        </p:nvSpPr>
        <p:spPr>
          <a:xfrm>
            <a:off x="3727450" y="3268663"/>
            <a:ext cx="1308100" cy="1095375"/>
          </a:xfrm>
          <a:prstGeom prst="ellipse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-4ху</a:t>
            </a:r>
          </a:p>
        </p:txBody>
      </p:sp>
      <p:sp>
        <p:nvSpPr>
          <p:cNvPr id="8" name="Овал 7"/>
          <p:cNvSpPr/>
          <p:nvPr/>
        </p:nvSpPr>
        <p:spPr>
          <a:xfrm>
            <a:off x="568325" y="4892675"/>
            <a:ext cx="2182813" cy="13239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5х</a:t>
            </a:r>
            <a:r>
              <a:rPr lang="ru-RU" sz="2800" b="1" baseline="30000" dirty="0">
                <a:solidFill>
                  <a:schemeClr val="tx1"/>
                </a:solidFill>
              </a:rPr>
              <a:t>9</a:t>
            </a:r>
            <a:r>
              <a:rPr lang="ru-RU" sz="2800" b="1" dirty="0">
                <a:solidFill>
                  <a:schemeClr val="tx1"/>
                </a:solidFill>
              </a:rPr>
              <a:t>0,5у</a:t>
            </a:r>
            <a:r>
              <a:rPr lang="ru-RU" sz="28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4357688" y="5040313"/>
            <a:ext cx="914400" cy="914400"/>
          </a:xfrm>
          <a:prstGeom prst="ellipse">
            <a:avLst/>
          </a:prstGeom>
          <a:solidFill>
            <a:srgbClr val="FF66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у</a:t>
            </a:r>
          </a:p>
        </p:txBody>
      </p:sp>
      <p:sp>
        <p:nvSpPr>
          <p:cNvPr id="11" name="Овал 10"/>
          <p:cNvSpPr/>
          <p:nvPr/>
        </p:nvSpPr>
        <p:spPr>
          <a:xfrm>
            <a:off x="4838700" y="3251200"/>
            <a:ext cx="1628775" cy="11303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</a:rPr>
              <a:t>k=-4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</a:rPr>
              <a:t>n=2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570163" y="5097463"/>
            <a:ext cx="1570037" cy="9667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</a:rPr>
              <a:t>k=2,5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</a:rPr>
              <a:t>n=11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49838" y="5070475"/>
            <a:ext cx="1454150" cy="9699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</a:rPr>
              <a:t>k=1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</a:rPr>
              <a:t>n=1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009775" y="1790700"/>
            <a:ext cx="1482725" cy="10985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</a:rPr>
              <a:t>k=1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</a:rPr>
              <a:t>n=10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654550" y="1728788"/>
            <a:ext cx="1625600" cy="10731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</a:rPr>
              <a:t>k=67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</a:rPr>
              <a:t>n=0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041525" y="3479800"/>
            <a:ext cx="1419225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</a:rPr>
              <a:t>k=-8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</a:rPr>
              <a:t>n=7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2542" name="Объект 20"/>
          <p:cNvSpPr>
            <a:spLocks noGrp="1"/>
          </p:cNvSpPr>
          <p:nvPr>
            <p:ph idx="1"/>
          </p:nvPr>
        </p:nvSpPr>
        <p:spPr>
          <a:xfrm>
            <a:off x="457200" y="1625600"/>
            <a:ext cx="6202363" cy="46831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25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3375" y="4414838"/>
            <a:ext cx="24511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/>
          <p:cNvSpPr/>
          <p:nvPr/>
        </p:nvSpPr>
        <p:spPr>
          <a:xfrm>
            <a:off x="539750" y="1268413"/>
            <a:ext cx="1936750" cy="150495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c</a:t>
            </a:r>
            <a:endParaRPr lang="ru-RU" sz="2400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1168400" y="2773363"/>
            <a:ext cx="339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a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271713" y="2586038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1338263" y="549275"/>
            <a:ext cx="6111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V-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549275"/>
            <a:ext cx="2160588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V=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endParaRPr lang="ru-RU" sz="2800" b="1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59200" y="1268413"/>
            <a:ext cx="2901950" cy="186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Длина-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28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Ширина-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Высота-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2800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25" y="4957763"/>
            <a:ext cx="6969125" cy="1712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(3</a:t>
            </a:r>
            <a:r>
              <a:rPr lang="en-US" sz="2800" i="1" dirty="0">
                <a:solidFill>
                  <a:schemeClr val="tx1"/>
                </a:solidFill>
              </a:rPr>
              <a:t>a</a:t>
            </a:r>
            <a:r>
              <a:rPr lang="en-US" sz="2800" dirty="0">
                <a:solidFill>
                  <a:schemeClr val="tx1"/>
                </a:solidFill>
              </a:rPr>
              <a:t>)∙(2</a:t>
            </a:r>
            <a:r>
              <a:rPr lang="en-US" sz="2800" i="1" dirty="0">
                <a:solidFill>
                  <a:schemeClr val="tx1"/>
                </a:solidFill>
              </a:rPr>
              <a:t>mb</a:t>
            </a:r>
            <a:r>
              <a:rPr lang="en-US" sz="2800" dirty="0">
                <a:solidFill>
                  <a:schemeClr val="tx1"/>
                </a:solidFill>
              </a:rPr>
              <a:t>)∙(4</a:t>
            </a:r>
            <a:r>
              <a:rPr lang="en-US" sz="2800" i="1" dirty="0">
                <a:solidFill>
                  <a:schemeClr val="tx1"/>
                </a:solidFill>
              </a:rPr>
              <a:t>mc</a:t>
            </a:r>
            <a:r>
              <a:rPr lang="en-US" sz="2800" dirty="0">
                <a:solidFill>
                  <a:schemeClr val="tx1"/>
                </a:solidFill>
              </a:rPr>
              <a:t>)=(3∙2∙4)∙(</a:t>
            </a:r>
            <a:r>
              <a:rPr lang="en-US" sz="2800" i="1" dirty="0" err="1">
                <a:solidFill>
                  <a:schemeClr val="tx1"/>
                </a:solidFill>
              </a:rPr>
              <a:t>ammbc</a:t>
            </a:r>
            <a:r>
              <a:rPr lang="en-US" sz="2800" dirty="0">
                <a:solidFill>
                  <a:schemeClr val="tx1"/>
                </a:solidFill>
              </a:rPr>
              <a:t>)=</a:t>
            </a:r>
            <a:endParaRPr lang="ru-RU" sz="28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=</a:t>
            </a:r>
            <a:r>
              <a:rPr lang="en-US" sz="2800" dirty="0">
                <a:solidFill>
                  <a:schemeClr val="tx1"/>
                </a:solidFill>
              </a:rPr>
              <a:t>24</a:t>
            </a:r>
            <a:r>
              <a:rPr lang="en-US" sz="2800" i="1" dirty="0">
                <a:solidFill>
                  <a:schemeClr val="tx1"/>
                </a:solidFill>
              </a:rPr>
              <a:t>am</a:t>
            </a:r>
            <a:r>
              <a:rPr lang="en-US" sz="2800" i="1" baseline="30000" dirty="0">
                <a:solidFill>
                  <a:schemeClr val="tx1"/>
                </a:solidFill>
              </a:rPr>
              <a:t>2</a:t>
            </a:r>
            <a:r>
              <a:rPr lang="en-US" sz="2800" i="1" dirty="0">
                <a:solidFill>
                  <a:schemeClr val="tx1"/>
                </a:solidFill>
              </a:rPr>
              <a:t>bc</a:t>
            </a:r>
            <a:r>
              <a:rPr lang="ru-RU" sz="2800" i="1" dirty="0">
                <a:solidFill>
                  <a:schemeClr val="tx1"/>
                </a:solidFill>
              </a:rPr>
              <a:t>=</a:t>
            </a:r>
            <a:r>
              <a:rPr lang="en-US" sz="2800" dirty="0">
                <a:solidFill>
                  <a:schemeClr val="tx1"/>
                </a:solidFill>
              </a:rPr>
              <a:t>24</a:t>
            </a:r>
            <a:r>
              <a:rPr lang="en-US" sz="2800" i="1" dirty="0">
                <a:solidFill>
                  <a:schemeClr val="tx1"/>
                </a:solidFill>
              </a:rPr>
              <a:t>abcm</a:t>
            </a:r>
            <a:r>
              <a:rPr lang="en-US" sz="2800" baseline="30000" dirty="0">
                <a:solidFill>
                  <a:schemeClr val="tx1"/>
                </a:solidFill>
              </a:rPr>
              <a:t>2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41888"/>
            <a:ext cx="21764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1150" y="1268413"/>
            <a:ext cx="24511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Box 6"/>
          <p:cNvSpPr txBox="1">
            <a:spLocks noChangeArrowheads="1"/>
          </p:cNvSpPr>
          <p:nvPr/>
        </p:nvSpPr>
        <p:spPr bwMode="auto">
          <a:xfrm>
            <a:off x="4402138" y="4005263"/>
            <a:ext cx="16160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</a:rPr>
              <a:t>Решение: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003675" y="1455738"/>
            <a:ext cx="2060575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28ху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13" y="1236663"/>
            <a:ext cx="3814762" cy="5407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                </a:t>
            </a:r>
            <a:r>
              <a:rPr lang="ru-RU" sz="2400" b="1" dirty="0">
                <a:latin typeface="+mn-lt"/>
                <a:cs typeface="+mn-cs"/>
              </a:rPr>
              <a:t>: 4х∙7у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                </a:t>
            </a:r>
            <a:r>
              <a:rPr lang="ru-RU" sz="2400" b="1" dirty="0">
                <a:latin typeface="+mn-lt"/>
                <a:cs typeface="+mn-cs"/>
              </a:rPr>
              <a:t>: -8х∙5х</a:t>
            </a:r>
            <a:r>
              <a:rPr lang="ru-RU" sz="2400" b="1" baseline="30000" dirty="0">
                <a:latin typeface="+mn-lt"/>
                <a:cs typeface="+mn-cs"/>
              </a:rPr>
              <a:t>3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aseline="30000" dirty="0">
                <a:latin typeface="+mn-lt"/>
                <a:cs typeface="+mn-cs"/>
              </a:rPr>
              <a:t>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                </a:t>
            </a:r>
            <a:r>
              <a:rPr lang="ru-RU" sz="2400" b="1" dirty="0">
                <a:latin typeface="+mn-lt"/>
                <a:cs typeface="+mn-cs"/>
              </a:rPr>
              <a:t>: 1,5ху</a:t>
            </a:r>
            <a:r>
              <a:rPr lang="ru-RU" sz="2400" b="1" baseline="30000" dirty="0">
                <a:latin typeface="+mn-lt"/>
                <a:cs typeface="+mn-cs"/>
              </a:rPr>
              <a:t>3</a:t>
            </a:r>
            <a:r>
              <a:rPr lang="ru-RU" sz="2400" b="1" dirty="0">
                <a:latin typeface="+mn-lt"/>
                <a:cs typeface="+mn-cs"/>
              </a:rPr>
              <a:t>∙2ху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                </a:t>
            </a:r>
            <a:r>
              <a:rPr lang="ru-RU" sz="2400" b="1" dirty="0">
                <a:latin typeface="+mn-lt"/>
                <a:cs typeface="+mn-cs"/>
              </a:rPr>
              <a:t>: х</a:t>
            </a:r>
            <a:r>
              <a:rPr lang="ru-RU" sz="2400" b="1" baseline="30000" dirty="0">
                <a:latin typeface="+mn-lt"/>
                <a:cs typeface="+mn-cs"/>
              </a:rPr>
              <a:t>2</a:t>
            </a:r>
            <a:r>
              <a:rPr lang="ru-RU" sz="2400" b="1" dirty="0">
                <a:latin typeface="+mn-lt"/>
                <a:cs typeface="+mn-cs"/>
              </a:rPr>
              <a:t>у</a:t>
            </a:r>
            <a:r>
              <a:rPr lang="ru-RU" sz="2400" b="1" baseline="30000" dirty="0">
                <a:latin typeface="+mn-lt"/>
                <a:cs typeface="+mn-cs"/>
              </a:rPr>
              <a:t>5</a:t>
            </a:r>
            <a:r>
              <a:rPr lang="ru-RU" sz="2400" b="1" dirty="0">
                <a:latin typeface="+mn-lt"/>
                <a:cs typeface="+mn-cs"/>
              </a:rPr>
              <a:t>∙(-6ху</a:t>
            </a:r>
            <a:r>
              <a:rPr lang="ru-RU" sz="2400" b="1" baseline="30000" dirty="0">
                <a:latin typeface="+mn-lt"/>
                <a:cs typeface="+mn-cs"/>
              </a:rPr>
              <a:t>2</a:t>
            </a:r>
            <a:r>
              <a:rPr lang="ru-RU" sz="2400" b="1" dirty="0">
                <a:latin typeface="+mn-lt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                   </a:t>
            </a:r>
            <a:r>
              <a:rPr lang="ru-RU" sz="2400" b="1" dirty="0">
                <a:latin typeface="+mn-lt"/>
                <a:cs typeface="+mn-cs"/>
              </a:rPr>
              <a:t>: -0,6х</a:t>
            </a:r>
            <a:r>
              <a:rPr lang="ru-RU" sz="2400" b="1" baseline="30000" dirty="0">
                <a:latin typeface="+mn-lt"/>
                <a:cs typeface="+mn-cs"/>
              </a:rPr>
              <a:t>2</a:t>
            </a:r>
            <a:r>
              <a:rPr lang="ru-RU" sz="2400" b="1" dirty="0">
                <a:latin typeface="+mn-lt"/>
                <a:cs typeface="+mn-cs"/>
              </a:rPr>
              <a:t>у∙(-10ху</a:t>
            </a:r>
            <a:r>
              <a:rPr lang="ru-RU" sz="2400" b="1" baseline="30000" dirty="0">
                <a:latin typeface="+mn-lt"/>
                <a:cs typeface="+mn-cs"/>
              </a:rPr>
              <a:t>2</a:t>
            </a:r>
            <a:r>
              <a:rPr lang="ru-RU" sz="2400" b="1" dirty="0">
                <a:latin typeface="+mn-lt"/>
                <a:cs typeface="+mn-cs"/>
              </a:rPr>
              <a:t>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                </a:t>
            </a:r>
            <a:r>
              <a:rPr lang="ru-RU" sz="2800" b="1" dirty="0">
                <a:latin typeface="+mn-lt"/>
                <a:cs typeface="+mn-cs"/>
              </a:rPr>
              <a:t>: </a:t>
            </a:r>
            <a:r>
              <a:rPr lang="ru-RU" sz="2400" b="1" dirty="0">
                <a:latin typeface="+mn-lt"/>
                <a:cs typeface="+mn-cs"/>
              </a:rPr>
              <a:t>-0,2х</a:t>
            </a:r>
            <a:r>
              <a:rPr lang="ru-RU" sz="2400" b="1" baseline="30000" dirty="0">
                <a:latin typeface="+mn-lt"/>
                <a:cs typeface="+mn-cs"/>
              </a:rPr>
              <a:t>3</a:t>
            </a:r>
            <a:r>
              <a:rPr lang="ru-RU" sz="2400" b="1" dirty="0">
                <a:latin typeface="+mn-lt"/>
                <a:cs typeface="+mn-cs"/>
              </a:rPr>
              <a:t>у</a:t>
            </a:r>
            <a:r>
              <a:rPr lang="ru-RU" sz="2400" b="1" baseline="30000" dirty="0">
                <a:latin typeface="+mn-lt"/>
                <a:cs typeface="+mn-cs"/>
              </a:rPr>
              <a:t>4</a:t>
            </a:r>
            <a:r>
              <a:rPr lang="ru-RU" sz="2400" b="1" dirty="0">
                <a:latin typeface="+mn-lt"/>
                <a:cs typeface="+mn-cs"/>
              </a:rPr>
              <a:t>∙5х</a:t>
            </a:r>
            <a:r>
              <a:rPr lang="ru-RU" sz="2400" b="1" baseline="30000" dirty="0">
                <a:latin typeface="+mn-lt"/>
                <a:cs typeface="+mn-cs"/>
              </a:rPr>
              <a:t>2</a:t>
            </a:r>
            <a:r>
              <a:rPr lang="ru-RU" sz="2400" b="1" dirty="0">
                <a:latin typeface="+mn-lt"/>
                <a:cs typeface="+mn-cs"/>
              </a:rPr>
              <a:t>у</a:t>
            </a:r>
            <a:r>
              <a:rPr lang="ru-RU" sz="2400" b="1" baseline="30000" dirty="0">
                <a:latin typeface="+mn-lt"/>
                <a:cs typeface="+mn-cs"/>
              </a:rPr>
              <a:t>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aseline="30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                </a:t>
            </a:r>
            <a:r>
              <a:rPr lang="ru-RU" sz="2800" b="1" dirty="0">
                <a:latin typeface="+mn-lt"/>
                <a:cs typeface="+mn-cs"/>
              </a:rPr>
              <a:t>: </a:t>
            </a:r>
            <a:r>
              <a:rPr lang="ru-RU" sz="2400" b="1" dirty="0">
                <a:latin typeface="+mn-lt"/>
                <a:cs typeface="+mn-cs"/>
              </a:rPr>
              <a:t>4ху∙0,5х</a:t>
            </a:r>
            <a:r>
              <a:rPr lang="ru-RU" sz="2400" b="1" baseline="30000" dirty="0">
                <a:latin typeface="+mn-lt"/>
                <a:cs typeface="+mn-cs"/>
              </a:rPr>
              <a:t>2</a:t>
            </a:r>
            <a:r>
              <a:rPr lang="ru-RU" sz="2400" b="1" dirty="0">
                <a:latin typeface="+mn-lt"/>
                <a:cs typeface="+mn-cs"/>
              </a:rPr>
              <a:t>у</a:t>
            </a:r>
          </a:p>
        </p:txBody>
      </p:sp>
      <p:pic>
        <p:nvPicPr>
          <p:cNvPr id="25603" name="Picture 6" descr="C:\Users\User\Pictures\greece_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9525" y="1485900"/>
            <a:ext cx="95726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003675" y="2741613"/>
            <a:ext cx="2060575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-х</a:t>
            </a:r>
            <a:r>
              <a:rPr lang="ru-RU" sz="2400" b="1" baseline="30000" dirty="0">
                <a:solidFill>
                  <a:srgbClr val="C00000"/>
                </a:solidFill>
              </a:rPr>
              <a:t>5</a:t>
            </a:r>
            <a:r>
              <a:rPr lang="ru-RU" sz="2400" b="1" dirty="0">
                <a:solidFill>
                  <a:srgbClr val="C00000"/>
                </a:solidFill>
              </a:rPr>
              <a:t>у</a:t>
            </a:r>
            <a:r>
              <a:rPr lang="ru-RU" sz="2400" b="1" baseline="30000" dirty="0">
                <a:solidFill>
                  <a:srgbClr val="C00000"/>
                </a:solidFill>
              </a:rPr>
              <a:t>7</a:t>
            </a:r>
          </a:p>
        </p:txBody>
      </p:sp>
      <p:pic>
        <p:nvPicPr>
          <p:cNvPr id="25605" name="Picture 8" descr="C:\Users\User\Pictures\gerb_knr_kitaya_National_Emblem_of_the_Peoples_Republic_of_China_abali.ru_-600x66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3025" y="2776538"/>
            <a:ext cx="885825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033838" y="4046538"/>
            <a:ext cx="2060575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-6х</a:t>
            </a:r>
            <a:r>
              <a:rPr lang="ru-RU" sz="2400" b="1" baseline="30000" dirty="0">
                <a:solidFill>
                  <a:srgbClr val="C00000"/>
                </a:solidFill>
              </a:rPr>
              <a:t>3</a:t>
            </a:r>
            <a:r>
              <a:rPr lang="ru-RU" sz="2400" b="1" dirty="0">
                <a:solidFill>
                  <a:srgbClr val="C00000"/>
                </a:solidFill>
              </a:rPr>
              <a:t>у</a:t>
            </a:r>
            <a:r>
              <a:rPr lang="ru-RU" sz="2400" b="1" baseline="30000" dirty="0">
                <a:solidFill>
                  <a:srgbClr val="C00000"/>
                </a:solidFill>
              </a:rPr>
              <a:t>7</a:t>
            </a:r>
          </a:p>
        </p:txBody>
      </p:sp>
      <p:pic>
        <p:nvPicPr>
          <p:cNvPr id="25607" name="Picture 7" descr="C:\Users\User\Pictures\39584625_Gerb_Itali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2100" y="4064000"/>
            <a:ext cx="706438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060825" y="5549900"/>
            <a:ext cx="2065338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2х</a:t>
            </a:r>
            <a:r>
              <a:rPr lang="ru-RU" sz="2400" b="1" baseline="30000" dirty="0">
                <a:solidFill>
                  <a:srgbClr val="C00000"/>
                </a:solidFill>
              </a:rPr>
              <a:t>3</a:t>
            </a:r>
            <a:r>
              <a:rPr lang="ru-RU" sz="2400" b="1" dirty="0">
                <a:solidFill>
                  <a:srgbClr val="C00000"/>
                </a:solidFill>
              </a:rPr>
              <a:t>у</a:t>
            </a:r>
            <a:r>
              <a:rPr lang="ru-RU" sz="2400" b="1" baseline="30000" dirty="0">
                <a:solidFill>
                  <a:srgbClr val="C00000"/>
                </a:solidFill>
              </a:rPr>
              <a:t>2</a:t>
            </a:r>
          </a:p>
        </p:txBody>
      </p:sp>
      <p:pic>
        <p:nvPicPr>
          <p:cNvPr id="25609" name="Picture 9" descr="C:\Users\User\Pictures\08_82.gi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6525" y="5557838"/>
            <a:ext cx="877888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491288" y="1485900"/>
            <a:ext cx="218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-40х</a:t>
            </a:r>
            <a:r>
              <a:rPr lang="ru-RU" sz="2400" b="1" baseline="300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91288" y="2735263"/>
            <a:ext cx="218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3х</a:t>
            </a:r>
            <a:r>
              <a:rPr lang="ru-RU" sz="2400" b="1" baseline="30000" dirty="0">
                <a:solidFill>
                  <a:srgbClr val="C00000"/>
                </a:solidFill>
              </a:rPr>
              <a:t>2</a:t>
            </a:r>
            <a:r>
              <a:rPr lang="ru-RU" sz="2400" b="1" dirty="0">
                <a:solidFill>
                  <a:srgbClr val="C00000"/>
                </a:solidFill>
              </a:rPr>
              <a:t>у</a:t>
            </a:r>
            <a:r>
              <a:rPr lang="ru-RU" sz="2400" b="1" baseline="300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91288" y="4046538"/>
            <a:ext cx="218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-х</a:t>
            </a:r>
            <a:r>
              <a:rPr lang="ru-RU" sz="2400" b="1" baseline="30000" dirty="0">
                <a:solidFill>
                  <a:srgbClr val="C00000"/>
                </a:solidFill>
              </a:rPr>
              <a:t>6</a:t>
            </a:r>
            <a:r>
              <a:rPr lang="ru-RU" sz="2400" b="1" dirty="0">
                <a:solidFill>
                  <a:srgbClr val="C00000"/>
                </a:solidFill>
              </a:rPr>
              <a:t>у</a:t>
            </a:r>
            <a:r>
              <a:rPr lang="ru-RU" sz="2400" b="1" baseline="300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91288" y="5575300"/>
            <a:ext cx="218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6х</a:t>
            </a:r>
            <a:r>
              <a:rPr lang="ru-RU" sz="2400" b="1" baseline="30000" dirty="0">
                <a:solidFill>
                  <a:srgbClr val="C00000"/>
                </a:solidFill>
              </a:rPr>
              <a:t>3</a:t>
            </a:r>
            <a:r>
              <a:rPr lang="ru-RU" sz="2400" b="1" dirty="0">
                <a:solidFill>
                  <a:srgbClr val="C00000"/>
                </a:solidFill>
              </a:rPr>
              <a:t>у</a:t>
            </a:r>
            <a:r>
              <a:rPr lang="ru-RU" sz="2400" b="1" baseline="30000" dirty="0">
                <a:solidFill>
                  <a:srgbClr val="C00000"/>
                </a:solidFill>
              </a:rPr>
              <a:t>3</a:t>
            </a:r>
          </a:p>
        </p:txBody>
      </p:sp>
      <p:pic>
        <p:nvPicPr>
          <p:cNvPr id="25614" name="Picture 3" descr="C:\Users\User\Pictures\commonwealth.CO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02550" y="2725738"/>
            <a:ext cx="969963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4" descr="C:\Users\User\Pictures\473318.bi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37500" y="1508125"/>
            <a:ext cx="738188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5" descr="C:\Users\User\Pictures\USA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20013" y="5603875"/>
            <a:ext cx="93503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73025" y="1271588"/>
            <a:ext cx="13589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</a:rPr>
              <a:t>Греция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3025" y="2171700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</a:rPr>
              <a:t>Германия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6513" y="4518025"/>
            <a:ext cx="1346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</a:rPr>
              <a:t>США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6513" y="5375275"/>
            <a:ext cx="127476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</a:rPr>
              <a:t>Китай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6038" y="6070600"/>
            <a:ext cx="121443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</a:rPr>
              <a:t>Индия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6513" y="3711575"/>
            <a:ext cx="13684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</a:rPr>
              <a:t>Италия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6513" y="2862263"/>
            <a:ext cx="14192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</a:rPr>
              <a:t>Англия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3025" y="188913"/>
            <a:ext cx="8820150" cy="954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+mn-lt"/>
                <a:cs typeface="+mn-cs"/>
              </a:rPr>
              <a:t>Представьте выражение в виде одночлена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+mn-lt"/>
                <a:cs typeface="+mn-cs"/>
              </a:rPr>
              <a:t> стандартного вида.</a:t>
            </a:r>
          </a:p>
        </p:txBody>
      </p:sp>
      <p:pic>
        <p:nvPicPr>
          <p:cNvPr id="25625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96225" y="4076700"/>
            <a:ext cx="79216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0.39861 0.06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0.67726 -0.073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4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67048 0.017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4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0.42118 0.082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9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6823 0.185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5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0.41736 -0.356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42084 -0.0405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101600"/>
            <a:ext cx="8353425" cy="1384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+mn-lt"/>
                <a:cs typeface="+mn-cs"/>
              </a:rPr>
              <a:t>Впишите вместо пропуска такой одночлен, чтобы в произведении получилось выражение, записанное под гербом России: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1413" y="3389313"/>
            <a:ext cx="136842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  <a:cs typeface="+mn-cs"/>
              </a:rPr>
              <a:t>-х</a:t>
            </a:r>
            <a:r>
              <a:rPr lang="ru-RU" sz="2800" b="1" baseline="30000" dirty="0">
                <a:solidFill>
                  <a:srgbClr val="C00000"/>
                </a:solidFill>
                <a:latin typeface="+mn-lt"/>
                <a:cs typeface="+mn-cs"/>
              </a:rPr>
              <a:t>6</a:t>
            </a:r>
            <a:r>
              <a:rPr lang="ru-RU" sz="2800" b="1" dirty="0">
                <a:solidFill>
                  <a:srgbClr val="C00000"/>
                </a:solidFill>
                <a:latin typeface="+mn-lt"/>
                <a:cs typeface="+mn-cs"/>
              </a:rPr>
              <a:t>у</a:t>
            </a:r>
            <a:r>
              <a:rPr lang="ru-RU" sz="2800" b="1" baseline="30000" dirty="0">
                <a:solidFill>
                  <a:srgbClr val="C00000"/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3567113" y="3375025"/>
            <a:ext cx="25273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</a:rPr>
              <a:t>=0,25ху∙______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9350" y="3375025"/>
            <a:ext cx="1135063" cy="522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  <a:cs typeface="+mn-cs"/>
              </a:rPr>
              <a:t>-4х</a:t>
            </a:r>
            <a:r>
              <a:rPr lang="ru-RU" sz="2800" b="1" baseline="30000" dirty="0">
                <a:solidFill>
                  <a:srgbClr val="C00000"/>
                </a:solidFill>
                <a:latin typeface="+mn-lt"/>
                <a:cs typeface="+mn-cs"/>
              </a:rPr>
              <a:t>5</a:t>
            </a:r>
            <a:r>
              <a:rPr lang="ru-RU" sz="2800" b="1" dirty="0">
                <a:solidFill>
                  <a:srgbClr val="C00000"/>
                </a:solidFill>
                <a:latin typeface="+mn-lt"/>
                <a:cs typeface="+mn-cs"/>
              </a:rPr>
              <a:t>у</a:t>
            </a:r>
            <a:r>
              <a:rPr lang="ru-RU" sz="2800" b="1" baseline="30000" dirty="0">
                <a:solidFill>
                  <a:srgbClr val="C00000"/>
                </a:solidFill>
                <a:latin typeface="+mn-lt"/>
                <a:cs typeface="+mn-cs"/>
              </a:rPr>
              <a:t>3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4411663"/>
            <a:ext cx="24511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411663"/>
            <a:ext cx="24511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17002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661248"/>
            <a:ext cx="8834233" cy="106613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  <a:latin typeface="+mn-lt"/>
              </a:rPr>
              <a:t>Две эти эмблемы использовали и последующие государи на своих печатях</a:t>
            </a:r>
          </a:p>
        </p:txBody>
      </p:sp>
      <p:pic>
        <p:nvPicPr>
          <p:cNvPr id="5" name="Picture 4" descr="r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1520" y="2681502"/>
            <a:ext cx="2880320" cy="29360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Pm516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4008" y="113430"/>
            <a:ext cx="2620700" cy="2667498"/>
          </a:xfrm>
          <a:effectLst>
            <a:softEdge rad="112500"/>
          </a:effectLst>
        </p:spPr>
      </p:pic>
      <p:pic>
        <p:nvPicPr>
          <p:cNvPr id="7" name="Picture 13" descr="Иван Третий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3562" y="113430"/>
            <a:ext cx="1503358" cy="1875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836613" y="1965325"/>
            <a:ext cx="15128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i="1">
                <a:latin typeface="Times New Roman" pitchFamily="18" charset="0"/>
              </a:rPr>
              <a:t>  </a:t>
            </a:r>
            <a:r>
              <a:rPr lang="ru-RU" sz="2000" i="1">
                <a:latin typeface="Times New Roman" pitchFamily="18" charset="0"/>
              </a:rPr>
              <a:t>Иван III</a:t>
            </a:r>
          </a:p>
          <a:p>
            <a:pPr algn="ctr"/>
            <a:r>
              <a:rPr lang="ru-RU" sz="2000" i="1">
                <a:latin typeface="Times New Roman" pitchFamily="18" charset="0"/>
              </a:rPr>
              <a:t>1472 г.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643438" y="2674938"/>
            <a:ext cx="2616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Георгий Победоносец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563938" y="3284538"/>
            <a:ext cx="50879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1) С Дмитрия Донского считается покровителем Москвы. 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2) При Иване III его изображение появляется на общегосударственной печати.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3) В 1562 году на печати Ивана Грозного щит с всадником впервые появляется на груди двуглавого орла.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1828800" cy="243428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2060"/>
                </a:solidFill>
                <a:latin typeface="+mn-lt"/>
              </a:rPr>
              <a:t>Три 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короны – символ Святой Троицы </a:t>
            </a:r>
            <a:r>
              <a:rPr lang="ru-RU" sz="1800" dirty="0" smtClean="0">
                <a:solidFill>
                  <a:srgbClr val="002060"/>
                </a:solidFill>
                <a:latin typeface="+mn-lt"/>
              </a:rPr>
              <a:t> или 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эмблема трёх царств – Казанского, Астраханского, Сибирского</a:t>
            </a:r>
            <a:br>
              <a:rPr lang="ru-RU" sz="1800" dirty="0">
                <a:solidFill>
                  <a:srgbClr val="002060"/>
                </a:solidFill>
                <a:latin typeface="+mn-lt"/>
              </a:rPr>
            </a:br>
            <a:endParaRPr lang="ru-RU" sz="1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18" descr="Герб Михаила Федорович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43808" y="260648"/>
            <a:ext cx="3210255" cy="4464496"/>
          </a:xfrm>
          <a:effectLst>
            <a:softEdge rad="112500"/>
          </a:effectLst>
        </p:spPr>
      </p:pic>
      <p:pic>
        <p:nvPicPr>
          <p:cNvPr id="6" name="Picture 13" descr="Михаил Федорович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2420888"/>
            <a:ext cx="2286000" cy="2993270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0825" y="5229225"/>
            <a:ext cx="17287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Михаил Фёдорович</a:t>
            </a:r>
          </a:p>
        </p:txBody>
      </p:sp>
      <p:sp>
        <p:nvSpPr>
          <p:cNvPr id="29701" name="Прямоугольник 7"/>
          <p:cNvSpPr>
            <a:spLocks noChangeArrowheads="1"/>
          </p:cNvSpPr>
          <p:nvPr/>
        </p:nvSpPr>
        <p:spPr bwMode="auto">
          <a:xfrm>
            <a:off x="2627313" y="4843463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В XVII веке окончательно утвердился тип Российского герба – двуглавый орёл с тремя коронами</a:t>
            </a:r>
            <a:endParaRPr lang="ru-RU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9" name="Picture 20" descr="Pa556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372200" y="1679962"/>
            <a:ext cx="2448273" cy="3114927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29703" name="Прямоугольник 9"/>
          <p:cNvSpPr>
            <a:spLocks noChangeArrowheads="1"/>
          </p:cNvSpPr>
          <p:nvPr/>
        </p:nvSpPr>
        <p:spPr bwMode="auto">
          <a:xfrm>
            <a:off x="6227763" y="5229225"/>
            <a:ext cx="1944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Символы власти в лапах орла – скипетр и держава.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48488" y="1052513"/>
            <a:ext cx="15113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Алексей Михайлович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effectLst/>
                <a:latin typeface="+mn-lt"/>
              </a:rPr>
              <a:t>Черты развития нашего государства нашли отражение в отдельных элементах герба</a:t>
            </a:r>
            <a:br>
              <a:rPr lang="ru-RU" sz="2800" dirty="0">
                <a:solidFill>
                  <a:srgbClr val="002060"/>
                </a:solidFill>
                <a:effectLst/>
                <a:latin typeface="+mn-lt"/>
              </a:rPr>
            </a:br>
            <a:endParaRPr lang="ru-RU" sz="2800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5" name="Picture 14" descr="http://ruek.narod.ru/simvolika/r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r:link="rId3" cstate="email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233487" y="2636912"/>
            <a:ext cx="2486025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6" descr="http://ruek.narod.ru/simvolika/r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r:link="rId5" cstate="email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444269" y="2420888"/>
            <a:ext cx="2647950" cy="2913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30724" name="Прямоугольник 6"/>
          <p:cNvSpPr>
            <a:spLocks noChangeArrowheads="1"/>
          </p:cNvSpPr>
          <p:nvPr/>
        </p:nvSpPr>
        <p:spPr bwMode="auto">
          <a:xfrm flipH="1">
            <a:off x="395288" y="1628775"/>
            <a:ext cx="3889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Зубчатая корона символизирует великокняжескую и царскую власть.</a:t>
            </a:r>
          </a:p>
        </p:txBody>
      </p:sp>
      <p:sp>
        <p:nvSpPr>
          <p:cNvPr id="30725" name="Прямоугольник 7"/>
          <p:cNvSpPr>
            <a:spLocks noChangeArrowheads="1"/>
          </p:cNvSpPr>
          <p:nvPr/>
        </p:nvSpPr>
        <p:spPr bwMode="auto">
          <a:xfrm flipH="1">
            <a:off x="1042988" y="5959475"/>
            <a:ext cx="2736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Эпоха Ивана III</a:t>
            </a:r>
            <a:endParaRPr lang="ru-RU" b="1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Конец XV – XVI века </a:t>
            </a:r>
            <a:endParaRPr lang="ru-RU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0726" name="Прямоугольник 8"/>
          <p:cNvSpPr>
            <a:spLocks noChangeArrowheads="1"/>
          </p:cNvSpPr>
          <p:nvPr/>
        </p:nvSpPr>
        <p:spPr bwMode="auto">
          <a:xfrm>
            <a:off x="5076825" y="1484313"/>
            <a:ext cx="33829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Восьмиконечный крест символизирует  православие как духовную основу государственной власти.</a:t>
            </a:r>
          </a:p>
        </p:txBody>
      </p:sp>
      <p:sp>
        <p:nvSpPr>
          <p:cNvPr id="30727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5076825" y="5599113"/>
            <a:ext cx="38877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Эпоха Фёдора Ивановича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Конец XVI 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http://ruek.narod.ru/simvolika/r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r:link="rId3" cstate="email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204912" y="1700809"/>
            <a:ext cx="2543175" cy="3748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9" descr="СССР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364163" y="1827213"/>
            <a:ext cx="3311525" cy="3186112"/>
          </a:xfrm>
        </p:spPr>
      </p:pic>
      <p:sp>
        <p:nvSpPr>
          <p:cNvPr id="31747" name="Прямоугольник 6"/>
          <p:cNvSpPr>
            <a:spLocks noChangeArrowheads="1"/>
          </p:cNvSpPr>
          <p:nvPr/>
        </p:nvSpPr>
        <p:spPr bwMode="auto">
          <a:xfrm>
            <a:off x="611188" y="627063"/>
            <a:ext cx="3889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Корона Петра Великого символизирует имперский характер власти.</a:t>
            </a:r>
          </a:p>
        </p:txBody>
      </p:sp>
      <p:sp>
        <p:nvSpPr>
          <p:cNvPr id="31748" name="Прямоугольник 8"/>
          <p:cNvSpPr>
            <a:spLocks noChangeArrowheads="1"/>
          </p:cNvSpPr>
          <p:nvPr/>
        </p:nvSpPr>
        <p:spPr bwMode="auto">
          <a:xfrm>
            <a:off x="1258888" y="5691188"/>
            <a:ext cx="2305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Эпоха Петра Великого</a:t>
            </a:r>
          </a:p>
          <a:p>
            <a:pPr algn="ctr" eaLnBrk="0" hangingPunct="0"/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Начало XVIII века</a:t>
            </a:r>
          </a:p>
        </p:txBody>
      </p:sp>
      <p:sp>
        <p:nvSpPr>
          <p:cNvPr id="31749" name="Прямоугольник 9"/>
          <p:cNvSpPr>
            <a:spLocks noChangeArrowheads="1"/>
          </p:cNvSpPr>
          <p:nvPr/>
        </p:nvSpPr>
        <p:spPr bwMode="auto">
          <a:xfrm>
            <a:off x="5076825" y="627063"/>
            <a:ext cx="33829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Серп и молот символизирует власть рабочих и крестьян, социалистический характер Советского государства.</a:t>
            </a:r>
          </a:p>
        </p:txBody>
      </p:sp>
      <p:sp>
        <p:nvSpPr>
          <p:cNvPr id="31750" name="Прямоугольник 10"/>
          <p:cNvSpPr>
            <a:spLocks noChangeArrowheads="1"/>
          </p:cNvSpPr>
          <p:nvPr/>
        </p:nvSpPr>
        <p:spPr bwMode="auto">
          <a:xfrm rot="10800000" flipV="1">
            <a:off x="5724525" y="5091113"/>
            <a:ext cx="2376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Советский период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Герб в щите (цвет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522413"/>
            <a:ext cx="2808287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Ельцин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532985"/>
            <a:ext cx="2088232" cy="2616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2286000" y="188913"/>
            <a:ext cx="6318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В 1993 году первый российский Президент Борис Ельцин своим указом утвердил как символ новой возрожденной России новый государственный герб, каким мы его знаем и по сей день </a:t>
            </a:r>
          </a:p>
        </p:txBody>
      </p:sp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 rot="10800000" flipH="1" flipV="1">
            <a:off x="130175" y="4189413"/>
            <a:ext cx="35290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Элементы современного Государственного герба и другие государственные символы – Государственный флаг, гимн Российской Федерации, отражают историю страны, символизируют историческую преемственность</a:t>
            </a:r>
          </a:p>
        </p:txBody>
      </p:sp>
      <p:pic>
        <p:nvPicPr>
          <p:cNvPr id="6" name="Рисунок 1" descr="flag_RF(1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872" y="1532985"/>
            <a:ext cx="2592288" cy="16799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4" descr="Гимн РФ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3928" y="3356992"/>
            <a:ext cx="1656184" cy="3257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76250"/>
            <a:ext cx="29432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552" y="3356992"/>
            <a:ext cx="8229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ja-JP" sz="48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Упражнения для глаз </a:t>
            </a:r>
            <a:endParaRPr lang="ru-RU" sz="4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188640"/>
            <a:ext cx="3672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+mn-lt"/>
              </a:rPr>
              <a:t>Пол-урока мы решали,</a:t>
            </a:r>
            <a:br>
              <a:rPr lang="ru-RU" sz="2400" dirty="0">
                <a:solidFill>
                  <a:srgbClr val="002060"/>
                </a:solidFill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latin typeface="+mn-lt"/>
              </a:rPr>
              <a:t>Пол-урока размышляли…</a:t>
            </a:r>
            <a:br>
              <a:rPr lang="ru-RU" sz="2400" dirty="0">
                <a:solidFill>
                  <a:srgbClr val="002060"/>
                </a:solidFill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latin typeface="+mn-lt"/>
              </a:rPr>
              <a:t>И теперь пришла пора-</a:t>
            </a:r>
            <a:br>
              <a:rPr lang="ru-RU" sz="2400" dirty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Разомнётся, 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детвора.</a:t>
            </a:r>
            <a:br>
              <a:rPr lang="ru-RU" sz="2400" dirty="0">
                <a:solidFill>
                  <a:srgbClr val="002060"/>
                </a:solidFill>
                <a:latin typeface="+mn-lt"/>
              </a:rPr>
            </a:b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урока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indent="-273050">
              <a:lnSpc>
                <a:spcPct val="80000"/>
              </a:lnSpc>
              <a:buFont typeface="Wingdings 2" pitchFamily="18" charset="2"/>
              <a:buNone/>
            </a:pPr>
            <a:r>
              <a:rPr lang="ru-RU" b="1" smtClean="0">
                <a:solidFill>
                  <a:srgbClr val="002060"/>
                </a:solidFill>
              </a:rPr>
              <a:t>Образовательные:</a:t>
            </a:r>
          </a:p>
          <a:p>
            <a:pPr marL="273050" indent="-273050">
              <a:lnSpc>
                <a:spcPct val="80000"/>
              </a:lnSpc>
              <a:buFont typeface="Wingdings 2" pitchFamily="18" charset="2"/>
              <a:buChar char=""/>
            </a:pPr>
            <a:r>
              <a:rPr lang="ru-RU" sz="2200" smtClean="0">
                <a:solidFill>
                  <a:srgbClr val="002060"/>
                </a:solidFill>
              </a:rPr>
              <a:t>повторить и обобщить знания учащихся по теме: «Одночлены. Умножение и возведение одночленов в степень»;</a:t>
            </a:r>
          </a:p>
          <a:p>
            <a:pPr marL="273050" indent="-273050">
              <a:lnSpc>
                <a:spcPct val="80000"/>
              </a:lnSpc>
              <a:buFont typeface="Wingdings 2" pitchFamily="18" charset="2"/>
              <a:buNone/>
            </a:pPr>
            <a:r>
              <a:rPr lang="ru-RU" b="1" smtClean="0">
                <a:solidFill>
                  <a:srgbClr val="002060"/>
                </a:solidFill>
              </a:rPr>
              <a:t>Развивающие:</a:t>
            </a:r>
          </a:p>
          <a:p>
            <a:pPr marL="273050" indent="-273050">
              <a:lnSpc>
                <a:spcPct val="80000"/>
              </a:lnSpc>
              <a:buFont typeface="Wingdings 2" pitchFamily="18" charset="2"/>
              <a:buChar char=""/>
            </a:pPr>
            <a:r>
              <a:rPr lang="ru-RU" sz="2200" smtClean="0">
                <a:solidFill>
                  <a:srgbClr val="002060"/>
                </a:solidFill>
              </a:rPr>
              <a:t>способствовать развитию умения применять свойства степени к умножению одночленов;</a:t>
            </a:r>
          </a:p>
          <a:p>
            <a:pPr marL="273050" indent="-273050">
              <a:lnSpc>
                <a:spcPct val="80000"/>
              </a:lnSpc>
              <a:buFont typeface="Wingdings 2" pitchFamily="18" charset="2"/>
              <a:buChar char=""/>
            </a:pPr>
            <a:r>
              <a:rPr lang="ru-RU" sz="2200" smtClean="0">
                <a:solidFill>
                  <a:srgbClr val="002060"/>
                </a:solidFill>
              </a:rPr>
              <a:t>развивать интерес к предмету;</a:t>
            </a:r>
          </a:p>
          <a:p>
            <a:pPr marL="273050" indent="-273050">
              <a:lnSpc>
                <a:spcPct val="80000"/>
              </a:lnSpc>
              <a:buFont typeface="Wingdings 2" pitchFamily="18" charset="2"/>
              <a:buChar char=""/>
            </a:pPr>
            <a:r>
              <a:rPr lang="ru-RU" sz="2200" b="1" smtClean="0">
                <a:solidFill>
                  <a:srgbClr val="002060"/>
                </a:solidFill>
              </a:rPr>
              <a:t> </a:t>
            </a:r>
            <a:r>
              <a:rPr lang="ru-RU" sz="2200" smtClean="0">
                <a:solidFill>
                  <a:srgbClr val="002060"/>
                </a:solidFill>
              </a:rPr>
              <a:t>развивать внимательность, аккуратность;</a:t>
            </a:r>
          </a:p>
          <a:p>
            <a:pPr marL="273050" indent="-273050">
              <a:lnSpc>
                <a:spcPct val="80000"/>
              </a:lnSpc>
              <a:buFont typeface="Wingdings 2" pitchFamily="18" charset="2"/>
              <a:buChar char=""/>
            </a:pPr>
            <a:r>
              <a:rPr lang="ru-RU" sz="2200" smtClean="0">
                <a:solidFill>
                  <a:srgbClr val="002060"/>
                </a:solidFill>
              </a:rPr>
              <a:t> развивать навык самостоятельной работы.</a:t>
            </a:r>
          </a:p>
          <a:p>
            <a:pPr marL="273050" indent="-273050">
              <a:lnSpc>
                <a:spcPct val="80000"/>
              </a:lnSpc>
              <a:buFont typeface="Wingdings 2" pitchFamily="18" charset="2"/>
              <a:buNone/>
            </a:pPr>
            <a:r>
              <a:rPr lang="ru-RU" b="1" smtClean="0">
                <a:solidFill>
                  <a:srgbClr val="002060"/>
                </a:solidFill>
              </a:rPr>
              <a:t>Воспитательные:</a:t>
            </a:r>
          </a:p>
          <a:p>
            <a:pPr marL="273050" indent="-273050">
              <a:lnSpc>
                <a:spcPct val="80000"/>
              </a:lnSpc>
              <a:buFont typeface="Wingdings 2" pitchFamily="18" charset="2"/>
              <a:buChar char=""/>
            </a:pPr>
            <a:r>
              <a:rPr lang="ru-RU" sz="2200" smtClean="0">
                <a:solidFill>
                  <a:srgbClr val="002060"/>
                </a:solidFill>
              </a:rPr>
              <a:t>воспитывать критическое отношение к своим знаниям, учить сравнивать, делать выводы;</a:t>
            </a:r>
          </a:p>
          <a:p>
            <a:pPr marL="273050" indent="-273050">
              <a:lnSpc>
                <a:spcPct val="80000"/>
              </a:lnSpc>
              <a:buFont typeface="Wingdings 2" pitchFamily="18" charset="2"/>
              <a:buChar char=""/>
            </a:pPr>
            <a:r>
              <a:rPr lang="ru-RU" sz="2200" smtClean="0">
                <a:solidFill>
                  <a:srgbClr val="002060"/>
                </a:solidFill>
              </a:rPr>
              <a:t>приучать учащихся пояснять свои решения, культуре записи.</a:t>
            </a:r>
            <a:r>
              <a:rPr lang="ru-RU" sz="2200" b="1" smtClean="0">
                <a:solidFill>
                  <a:srgbClr val="002060"/>
                </a:solidFill>
              </a:rPr>
              <a:t> </a:t>
            </a:r>
            <a:endParaRPr lang="ru-RU" sz="2200" smtClean="0">
              <a:solidFill>
                <a:srgbClr val="002060"/>
              </a:solidFill>
            </a:endParaRPr>
          </a:p>
          <a:p>
            <a:pPr marL="273050" indent="-273050">
              <a:lnSpc>
                <a:spcPct val="80000"/>
              </a:lnSpc>
            </a:pPr>
            <a:endParaRPr lang="ru-RU" sz="2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2593" y="476672"/>
            <a:ext cx="5976938" cy="9207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«Вращение глазами»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284538"/>
            <a:ext cx="5545137" cy="23050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200" b="1" smtClean="0">
              <a:solidFill>
                <a:srgbClr val="660066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200" b="1" smtClean="0">
                <a:solidFill>
                  <a:srgbClr val="660066"/>
                </a:solidFill>
              </a:rPr>
              <a:t>по часовой стрелке </a:t>
            </a:r>
          </a:p>
          <a:p>
            <a:pPr>
              <a:lnSpc>
                <a:spcPct val="90000"/>
              </a:lnSpc>
            </a:pPr>
            <a:r>
              <a:rPr lang="ru-RU" sz="3200" b="1" smtClean="0">
                <a:solidFill>
                  <a:srgbClr val="660066"/>
                </a:solidFill>
              </a:rPr>
              <a:t>против часовой стрелки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200" smtClean="0">
              <a:solidFill>
                <a:srgbClr val="660066"/>
              </a:solidFill>
            </a:endParaRPr>
          </a:p>
        </p:txBody>
      </p:sp>
      <p:pic>
        <p:nvPicPr>
          <p:cNvPr id="34819" name="Picture 6" descr="вращение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133600"/>
            <a:ext cx="33337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 descr="вращение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2133600"/>
            <a:ext cx="330676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7610">
    <p:sndAc>
      <p:stSnd loop="1">
        <p:snd r:embed="rId3" name="Calypso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«Пальчик»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068638"/>
            <a:ext cx="4608512" cy="1296987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smtClean="0">
                <a:solidFill>
                  <a:srgbClr val="660066"/>
                </a:solidFill>
              </a:rPr>
              <a:t>Приближайте и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solidFill>
                  <a:srgbClr val="660066"/>
                </a:solidFill>
              </a:rPr>
              <a:t> </a:t>
            </a:r>
            <a:br>
              <a:rPr lang="ru-RU" sz="1800" b="1" smtClean="0">
                <a:solidFill>
                  <a:srgbClr val="660066"/>
                </a:solidFill>
              </a:rPr>
            </a:br>
            <a:r>
              <a:rPr lang="ru-RU" sz="3600" b="1" smtClean="0">
                <a:solidFill>
                  <a:srgbClr val="660066"/>
                </a:solidFill>
              </a:rPr>
              <a:t>отводите палец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3600" smtClean="0">
              <a:solidFill>
                <a:srgbClr val="660066"/>
              </a:solidFill>
            </a:endParaRPr>
          </a:p>
        </p:txBody>
      </p:sp>
      <p:pic>
        <p:nvPicPr>
          <p:cNvPr id="35843" name="Picture 5" descr="пальчик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700213"/>
            <a:ext cx="34067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000">
    <p:sndAc>
      <p:stSnd loop="1">
        <p:snd r:embed="rId2" name="LoveString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836613"/>
            <a:ext cx="82296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«Во все стороны»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852738"/>
            <a:ext cx="4330700" cy="19446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b="1" smtClean="0">
                <a:solidFill>
                  <a:srgbClr val="660066"/>
                </a:solidFill>
              </a:rPr>
              <a:t>Двигайте глазами </a:t>
            </a:r>
          </a:p>
          <a:p>
            <a:r>
              <a:rPr lang="ru-RU" sz="3200" b="1" smtClean="0">
                <a:solidFill>
                  <a:srgbClr val="660066"/>
                </a:solidFill>
              </a:rPr>
              <a:t>вверх-вниз</a:t>
            </a:r>
          </a:p>
          <a:p>
            <a:r>
              <a:rPr lang="ru-RU" sz="3200" b="1" smtClean="0">
                <a:solidFill>
                  <a:srgbClr val="660066"/>
                </a:solidFill>
              </a:rPr>
              <a:t>вправо-влево</a:t>
            </a:r>
          </a:p>
        </p:txBody>
      </p:sp>
      <p:pic>
        <p:nvPicPr>
          <p:cNvPr id="36867" name="Picture 5" descr="вверх-вниз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2420938"/>
            <a:ext cx="33083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 descr="влево-вправо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2420938"/>
            <a:ext cx="33083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5094">
    <p:sndAc>
      <p:stSnd loop="1">
        <p:snd r:embed="rId3" name="Leopardy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3959225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«Кто там?»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2997200"/>
            <a:ext cx="5148263" cy="1655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smtClean="0">
                <a:solidFill>
                  <a:srgbClr val="660066"/>
                </a:solidFill>
              </a:rPr>
              <a:t>Зажмурьтесь посильнее</a:t>
            </a:r>
          </a:p>
          <a:p>
            <a:pPr>
              <a:lnSpc>
                <a:spcPct val="90000"/>
              </a:lnSpc>
            </a:pPr>
            <a:endParaRPr lang="ru-RU" b="1" smtClean="0">
              <a:solidFill>
                <a:srgbClr val="660066"/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smtClean="0">
                <a:solidFill>
                  <a:srgbClr val="660066"/>
                </a:solidFill>
              </a:rPr>
              <a:t>Широко  откройте глаза</a:t>
            </a:r>
          </a:p>
        </p:txBody>
      </p:sp>
      <p:pic>
        <p:nvPicPr>
          <p:cNvPr id="37891" name="Picture 5" descr="зажмурилс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5263" y="1484313"/>
            <a:ext cx="341630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578">
    <p:sndAc>
      <p:stSnd loop="1">
        <p:snd r:embed="rId2" name="LoveAccordian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44675"/>
            <a:ext cx="2819400" cy="9207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«Сон»</a:t>
            </a:r>
          </a:p>
        </p:txBody>
      </p:sp>
      <p:sp>
        <p:nvSpPr>
          <p:cNvPr id="3891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3573463"/>
            <a:ext cx="3754437" cy="1016000"/>
          </a:xfrm>
        </p:spPr>
        <p:txBody>
          <a:bodyPr/>
          <a:lstStyle/>
          <a:p>
            <a:r>
              <a:rPr lang="ru-RU" smtClean="0">
                <a:solidFill>
                  <a:schemeClr val="accent2"/>
                </a:solidFill>
              </a:rPr>
              <a:t>Закройте глаза</a:t>
            </a:r>
          </a:p>
        </p:txBody>
      </p:sp>
      <p:pic>
        <p:nvPicPr>
          <p:cNvPr id="38915" name="Picture 6" descr="сон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341438"/>
            <a:ext cx="3721100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969">
    <p:sndAc>
      <p:stSnd loop="1">
        <p:snd r:embed="rId2" name="Lullaby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408712" cy="43204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002060"/>
                </a:solidFill>
                <a:latin typeface="+mn-lt"/>
              </a:rPr>
              <a:t>Пройди лабиринт</a:t>
            </a:r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827584" y="1700808"/>
          <a:ext cx="7416824" cy="453650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74257"/>
                <a:gridCol w="2022770"/>
                <a:gridCol w="2022770"/>
                <a:gridCol w="2697027"/>
              </a:tblGrid>
              <a:tr h="64807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dirty="0" smtClean="0">
                          <a:latin typeface="Century Schoolbook" pitchFamily="18" charset="0"/>
                        </a:rPr>
                        <a:t>1</a:t>
                      </a:r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Century Schoolbook" pitchFamily="18" charset="0"/>
                        </a:rPr>
                        <a:t>5</a:t>
                      </a:r>
                      <a:r>
                        <a:rPr lang="en-US" sz="2400" b="1" dirty="0" err="1" smtClean="0">
                          <a:latin typeface="Century Schoolbook" pitchFamily="18" charset="0"/>
                        </a:rPr>
                        <a:t>ab</a:t>
                      </a:r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entury Schoolbook" pitchFamily="18" charset="0"/>
                          <a:sym typeface="Symbol"/>
                        </a:rPr>
                        <a:t></a:t>
                      </a:r>
                      <a:endParaRPr lang="ru-RU" sz="3600" b="1" dirty="0">
                        <a:latin typeface="Century Schoolbook" pitchFamily="18" charset="0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entury Schoolbook" pitchFamily="18" charset="0"/>
                        </a:rPr>
                        <a:t>2ac</a:t>
                      </a:r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marL="91437" marR="91437" marT="45724" marB="45724"/>
                </a:tc>
              </a:tr>
              <a:tr h="64807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dirty="0" smtClean="0">
                          <a:latin typeface="Century Schoolbook" pitchFamily="18" charset="0"/>
                        </a:rPr>
                        <a:t>2</a:t>
                      </a:r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entury Schoolbook" pitchFamily="18" charset="0"/>
                        </a:rPr>
                        <a:t>-5a</a:t>
                      </a:r>
                      <a:r>
                        <a:rPr lang="en-US" sz="2400" b="1" baseline="30000" dirty="0" smtClean="0">
                          <a:latin typeface="Century Schoolbook" pitchFamily="18" charset="0"/>
                        </a:rPr>
                        <a:t>2</a:t>
                      </a:r>
                      <a:r>
                        <a:rPr lang="en-US" sz="2400" b="1" dirty="0" smtClean="0">
                          <a:latin typeface="Century Schoolbook" pitchFamily="18" charset="0"/>
                        </a:rPr>
                        <a:t>b</a:t>
                      </a:r>
                      <a:r>
                        <a:rPr lang="en-US" sz="2400" b="1" baseline="30000" dirty="0" smtClean="0">
                          <a:latin typeface="Century Schoolbook" pitchFamily="18" charset="0"/>
                        </a:rPr>
                        <a:t>2</a:t>
                      </a:r>
                      <a:r>
                        <a:rPr lang="en-US" sz="2400" b="1" dirty="0" smtClean="0">
                          <a:latin typeface="Century Schoolbook" pitchFamily="18" charset="0"/>
                        </a:rPr>
                        <a:t>c</a:t>
                      </a:r>
                      <a:r>
                        <a:rPr lang="ru-RU" sz="2400" b="1" baseline="30000" dirty="0" smtClean="0">
                          <a:latin typeface="Century Schoolbook" pitchFamily="18" charset="0"/>
                        </a:rPr>
                        <a:t>2</a:t>
                      </a:r>
                      <a:endParaRPr lang="ru-RU" sz="2400" b="1" baseline="30000" dirty="0">
                        <a:latin typeface="Century Schoolbook" pitchFamily="18" charset="0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entury Schoolbook" pitchFamily="18" charset="0"/>
                          <a:sym typeface="Symbol"/>
                        </a:rPr>
                        <a:t></a:t>
                      </a:r>
                      <a:endParaRPr lang="ru-RU" sz="3600" b="1" dirty="0">
                        <a:latin typeface="Century Schoolbook" pitchFamily="18" charset="0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entury Schoolbook" pitchFamily="18" charset="0"/>
                        </a:rPr>
                        <a:t>-ac</a:t>
                      </a:r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marL="91437" marR="91437" marT="45724" marB="45724"/>
                </a:tc>
              </a:tr>
              <a:tr h="64807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dirty="0" smtClean="0">
                          <a:latin typeface="Century Schoolbook" pitchFamily="18" charset="0"/>
                        </a:rPr>
                        <a:t>3</a:t>
                      </a:r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entury Schoolbook" pitchFamily="18" charset="0"/>
                        </a:rPr>
                        <a:t>2a</a:t>
                      </a:r>
                      <a:r>
                        <a:rPr lang="en-US" sz="2400" b="1" baseline="30000" dirty="0" smtClean="0">
                          <a:latin typeface="Century Schoolbook" pitchFamily="18" charset="0"/>
                        </a:rPr>
                        <a:t>4</a:t>
                      </a:r>
                      <a:r>
                        <a:rPr lang="en-US" sz="2400" b="1" dirty="0" smtClean="0">
                          <a:latin typeface="Century Schoolbook" pitchFamily="18" charset="0"/>
                        </a:rPr>
                        <a:t>b</a:t>
                      </a:r>
                      <a:r>
                        <a:rPr lang="en-US" sz="2400" b="1" baseline="30000" dirty="0" smtClean="0">
                          <a:latin typeface="Century Schoolbook" pitchFamily="18" charset="0"/>
                        </a:rPr>
                        <a:t>3</a:t>
                      </a:r>
                      <a:r>
                        <a:rPr lang="en-US" sz="2400" b="1" dirty="0" smtClean="0">
                          <a:latin typeface="Century Schoolbook" pitchFamily="18" charset="0"/>
                        </a:rPr>
                        <a:t>c</a:t>
                      </a:r>
                      <a:r>
                        <a:rPr lang="en-US" sz="2400" b="1" baseline="30000" dirty="0" smtClean="0">
                          <a:latin typeface="Century Schoolbook" pitchFamily="18" charset="0"/>
                        </a:rPr>
                        <a:t>4</a:t>
                      </a:r>
                      <a:endParaRPr lang="ru-RU" sz="2400" b="1" baseline="30000" dirty="0">
                        <a:latin typeface="Century Schoolbook" pitchFamily="18" charset="0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ru-RU" sz="3600" b="1" smtClean="0">
                          <a:latin typeface="Century Schoolbook" pitchFamily="18" charset="0"/>
                          <a:sym typeface="Symbol"/>
                        </a:rPr>
                        <a:t></a:t>
                      </a:r>
                      <a:endParaRPr lang="ru-RU" sz="3600" b="1" dirty="0">
                        <a:latin typeface="Century Schoolbook" pitchFamily="18" charset="0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entury Schoolbook" pitchFamily="18" charset="0"/>
                        </a:rPr>
                        <a:t>0</a:t>
                      </a:r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marL="91437" marR="91437" marT="45724" marB="45724"/>
                </a:tc>
              </a:tr>
              <a:tr h="64807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dirty="0" smtClean="0">
                          <a:latin typeface="Century Schoolbook" pitchFamily="18" charset="0"/>
                        </a:rPr>
                        <a:t>4</a:t>
                      </a:r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entury Schoolbook" pitchFamily="18" charset="0"/>
                        </a:rPr>
                        <a:t>10a</a:t>
                      </a:r>
                      <a:r>
                        <a:rPr lang="en-US" sz="2400" b="1" baseline="30000" dirty="0" smtClean="0">
                          <a:latin typeface="Century Schoolbook" pitchFamily="18" charset="0"/>
                        </a:rPr>
                        <a:t>2</a:t>
                      </a:r>
                      <a:r>
                        <a:rPr lang="en-US" sz="2400" b="1" dirty="0" smtClean="0">
                          <a:latin typeface="Century Schoolbook" pitchFamily="18" charset="0"/>
                        </a:rPr>
                        <a:t>bc</a:t>
                      </a:r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ru-RU" sz="3600" b="1" smtClean="0">
                          <a:latin typeface="Century Schoolbook" pitchFamily="18" charset="0"/>
                          <a:sym typeface="Symbol"/>
                        </a:rPr>
                        <a:t></a:t>
                      </a:r>
                      <a:endParaRPr lang="ru-RU" sz="3600" b="1" dirty="0">
                        <a:latin typeface="Century Schoolbook" pitchFamily="18" charset="0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37" marR="91437" marT="45724" marB="45724">
                    <a:blipFill rotWithShape="1">
                      <a:blip r:embed="rId2"/>
                      <a:stretch>
                        <a:fillRect l="-175339" t="-315094" r="-226" b="-335849"/>
                      </a:stretch>
                    </a:blip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dirty="0" smtClean="0">
                          <a:latin typeface="Century Schoolbook" pitchFamily="18" charset="0"/>
                        </a:rPr>
                        <a:t>5</a:t>
                      </a:r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entury Schoolbook" pitchFamily="18" charset="0"/>
                        </a:rPr>
                        <a:t>5a</a:t>
                      </a:r>
                      <a:r>
                        <a:rPr lang="en-US" sz="2400" b="1" baseline="30000" dirty="0" smtClean="0">
                          <a:latin typeface="Century Schoolbook" pitchFamily="18" charset="0"/>
                        </a:rPr>
                        <a:t>3</a:t>
                      </a:r>
                      <a:r>
                        <a:rPr lang="en-US" sz="2400" b="1" dirty="0" smtClean="0">
                          <a:latin typeface="Century Schoolbook" pitchFamily="18" charset="0"/>
                        </a:rPr>
                        <a:t>b</a:t>
                      </a:r>
                      <a:r>
                        <a:rPr lang="en-US" sz="2400" b="1" baseline="30000" dirty="0" smtClean="0">
                          <a:latin typeface="Century Schoolbook" pitchFamily="18" charset="0"/>
                        </a:rPr>
                        <a:t>2</a:t>
                      </a:r>
                      <a:r>
                        <a:rPr lang="en-US" sz="2400" b="1" dirty="0" smtClean="0">
                          <a:latin typeface="Century Schoolbook" pitchFamily="18" charset="0"/>
                        </a:rPr>
                        <a:t>c</a:t>
                      </a:r>
                      <a:r>
                        <a:rPr lang="en-US" sz="2400" b="1" baseline="30000" dirty="0" smtClean="0">
                          <a:latin typeface="Century Schoolbook" pitchFamily="18" charset="0"/>
                        </a:rPr>
                        <a:t>3</a:t>
                      </a:r>
                      <a:endParaRPr lang="ru-RU" sz="2400" b="1" baseline="30000" dirty="0">
                        <a:latin typeface="Century Schoolbook" pitchFamily="18" charset="0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ru-RU" sz="3600" b="1" smtClean="0">
                          <a:latin typeface="Century Schoolbook" pitchFamily="18" charset="0"/>
                          <a:sym typeface="Symbol"/>
                        </a:rPr>
                        <a:t></a:t>
                      </a:r>
                      <a:endParaRPr lang="ru-RU" sz="3600" b="1" dirty="0">
                        <a:latin typeface="Century Schoolbook" pitchFamily="18" charset="0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entury Schoolbook" pitchFamily="18" charset="0"/>
                        </a:rPr>
                        <a:t>2a</a:t>
                      </a:r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marL="91437" marR="91437" marT="45724" marB="45724"/>
                </a:tc>
              </a:tr>
              <a:tr h="64807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dirty="0" smtClean="0">
                          <a:latin typeface="Century Schoolbook" pitchFamily="18" charset="0"/>
                        </a:rPr>
                        <a:t>6</a:t>
                      </a:r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entury Schoolbook" pitchFamily="18" charset="0"/>
                        </a:rPr>
                        <a:t>-5a</a:t>
                      </a:r>
                      <a:r>
                        <a:rPr lang="en-US" sz="2400" b="1" baseline="30000" dirty="0" smtClean="0">
                          <a:latin typeface="Century Schoolbook" pitchFamily="18" charset="0"/>
                        </a:rPr>
                        <a:t>2</a:t>
                      </a:r>
                      <a:r>
                        <a:rPr lang="en-US" sz="2400" b="1" dirty="0" smtClean="0">
                          <a:latin typeface="Century Schoolbook" pitchFamily="18" charset="0"/>
                        </a:rPr>
                        <a:t>b</a:t>
                      </a:r>
                      <a:r>
                        <a:rPr lang="en-US" sz="2400" b="1" baseline="30000" dirty="0" smtClean="0">
                          <a:latin typeface="Century Schoolbook" pitchFamily="18" charset="0"/>
                        </a:rPr>
                        <a:t>2</a:t>
                      </a:r>
                      <a:r>
                        <a:rPr lang="en-US" sz="2400" b="1" dirty="0" smtClean="0">
                          <a:latin typeface="Century Schoolbook" pitchFamily="18" charset="0"/>
                        </a:rPr>
                        <a:t>c</a:t>
                      </a:r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ru-RU" sz="3600" b="1" smtClean="0">
                          <a:latin typeface="Century Schoolbook" pitchFamily="18" charset="0"/>
                          <a:sym typeface="Symbol"/>
                        </a:rPr>
                        <a:t></a:t>
                      </a:r>
                      <a:endParaRPr lang="ru-RU" sz="3600" b="1" dirty="0">
                        <a:latin typeface="Century Schoolbook" pitchFamily="18" charset="0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entury Schoolbook" pitchFamily="18" charset="0"/>
                        </a:rPr>
                        <a:t>c</a:t>
                      </a:r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marL="91437" marR="91437" marT="45724" marB="45724"/>
                </a:tc>
              </a:tr>
              <a:tr h="64807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dirty="0" smtClean="0">
                          <a:latin typeface="Century Schoolbook" pitchFamily="18" charset="0"/>
                        </a:rPr>
                        <a:t>7</a:t>
                      </a:r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entury Schoolbook" pitchFamily="18" charset="0"/>
                        </a:rPr>
                        <a:t>10a</a:t>
                      </a:r>
                      <a:r>
                        <a:rPr lang="en-US" sz="2400" b="1" baseline="30000" dirty="0" smtClean="0">
                          <a:latin typeface="Century Schoolbook" pitchFamily="18" charset="0"/>
                        </a:rPr>
                        <a:t>4</a:t>
                      </a:r>
                      <a:r>
                        <a:rPr lang="en-US" sz="2400" b="1" dirty="0" smtClean="0">
                          <a:latin typeface="Century Schoolbook" pitchFamily="18" charset="0"/>
                        </a:rPr>
                        <a:t>b</a:t>
                      </a:r>
                      <a:r>
                        <a:rPr lang="en-US" sz="2400" b="1" baseline="30000" dirty="0" smtClean="0">
                          <a:latin typeface="Century Schoolbook" pitchFamily="18" charset="0"/>
                        </a:rPr>
                        <a:t>2</a:t>
                      </a:r>
                      <a:r>
                        <a:rPr lang="en-US" sz="2400" b="1" dirty="0" smtClean="0">
                          <a:latin typeface="Century Schoolbook" pitchFamily="18" charset="0"/>
                        </a:rPr>
                        <a:t>c</a:t>
                      </a:r>
                      <a:r>
                        <a:rPr lang="en-US" sz="2400" b="1" baseline="30000" dirty="0" smtClean="0">
                          <a:latin typeface="Century Schoolbook" pitchFamily="18" charset="0"/>
                        </a:rPr>
                        <a:t>3</a:t>
                      </a:r>
                      <a:endParaRPr lang="ru-RU" sz="2400" b="1" baseline="30000" dirty="0">
                        <a:latin typeface="Century Schoolbook" pitchFamily="18" charset="0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entury Schoolbook" pitchFamily="18" charset="0"/>
                          <a:sym typeface="Symbol"/>
                        </a:rPr>
                        <a:t></a:t>
                      </a:r>
                      <a:endParaRPr lang="ru-RU" sz="3600" b="1" dirty="0">
                        <a:latin typeface="Century Schoolbook" pitchFamily="18" charset="0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37" marR="91437" marT="45724" marB="45724">
                    <a:blipFill rotWithShape="1">
                      <a:blip r:embed="rId2"/>
                      <a:stretch>
                        <a:fillRect l="-175339" t="-616038" r="-226" b="-34906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39939" name="Текст 3"/>
          <p:cNvSpPr>
            <a:spLocks noGrp="1"/>
          </p:cNvSpPr>
          <p:nvPr>
            <p:ph type="body" sz="half" idx="2"/>
          </p:nvPr>
        </p:nvSpPr>
        <p:spPr>
          <a:xfrm>
            <a:off x="900113" y="908050"/>
            <a:ext cx="7416800" cy="576263"/>
          </a:xfrm>
        </p:spPr>
        <p:txBody>
          <a:bodyPr/>
          <a:lstStyle/>
          <a:p>
            <a:r>
              <a:rPr lang="ru-RU" sz="2000" smtClean="0"/>
              <a:t>Начинайте с первого задания, результат которого есть начало следующего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44824"/>
            <a:ext cx="6919666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1462573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047" y="282585"/>
            <a:ext cx="8229600" cy="70609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Самостоятельная работа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6" name="TextBox 4"/>
          <p:cNvSpPr txBox="1">
            <a:spLocks noChangeArrowheads="1"/>
          </p:cNvSpPr>
          <p:nvPr/>
        </p:nvSpPr>
        <p:spPr bwMode="auto">
          <a:xfrm>
            <a:off x="250825" y="739775"/>
            <a:ext cx="477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36525">
              <a:spcBef>
                <a:spcPct val="20000"/>
              </a:spcBef>
              <a:buClr>
                <a:srgbClr val="000000"/>
              </a:buClr>
              <a:buSzPct val="65000"/>
            </a:pPr>
            <a:r>
              <a:rPr lang="ru-RU" sz="2400" baseline="30000">
                <a:latin typeface="Times New Roman" pitchFamily="18" charset="0"/>
              </a:rPr>
              <a:t>  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90047" y="1484784"/>
          <a:ext cx="8254092" cy="41310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27046"/>
                <a:gridCol w="4127046"/>
              </a:tblGrid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 </a:t>
                      </a:r>
                      <a:r>
                        <a:rPr lang="ru-RU" sz="2400" dirty="0" smtClean="0"/>
                        <a:t>вариант</a:t>
                      </a:r>
                      <a:endParaRPr lang="ru-RU" sz="2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II </a:t>
                      </a:r>
                      <a:r>
                        <a:rPr lang="ru-RU" sz="2400" dirty="0" smtClean="0"/>
                        <a:t>вариант</a:t>
                      </a:r>
                      <a:endParaRPr lang="ru-RU" sz="24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1.Выполните умножение:</a:t>
                      </a:r>
                      <a:endParaRPr lang="ru-RU" sz="2400" i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975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blipFill rotWithShape="1">
                      <a:blip r:embed="rId2"/>
                      <a:stretch>
                        <a:fillRect t="-64898" r="-100148" b="-12489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blipFill rotWithShape="1">
                      <a:blip r:embed="rId2"/>
                      <a:stretch>
                        <a:fillRect l="-100000" t="-64898" r="-148" b="-124898"/>
                      </a:stretch>
                    </a:blipFill>
                  </a:tcPr>
                </a:tc>
              </a:tr>
              <a:tr h="896112">
                <a:tc gridSpan="2">
                  <a:txBody>
                    <a:bodyPr/>
                    <a:lstStyle/>
                    <a:p>
                      <a:pPr marL="137160" lvl="0" algn="ctr">
                        <a:spcBef>
                          <a:spcPct val="20000"/>
                        </a:spcBef>
                        <a:buClr>
                          <a:prstClr val="black">
                            <a:shade val="95000"/>
                          </a:prstClr>
                        </a:buClr>
                        <a:buSzPct val="65000"/>
                      </a:pPr>
                      <a:r>
                        <a:rPr lang="ru-RU" sz="2400" dirty="0" smtClean="0"/>
                        <a:t>2.Замените * таким одночленом стандартного вида, </a:t>
                      </a:r>
                    </a:p>
                    <a:p>
                      <a:pPr marL="137160" lvl="0" algn="ctr">
                        <a:spcBef>
                          <a:spcPct val="20000"/>
                        </a:spcBef>
                        <a:buClr>
                          <a:prstClr val="black">
                            <a:shade val="95000"/>
                          </a:prstClr>
                        </a:buClr>
                        <a:buSzPct val="65000"/>
                      </a:pPr>
                      <a:r>
                        <a:rPr lang="ru-RU" sz="2400" dirty="0" smtClean="0"/>
                        <a:t>чтобы выполнялось равенство: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а) 6х</a:t>
                      </a:r>
                      <a:r>
                        <a:rPr lang="ru-RU" sz="2400" baseline="30000" dirty="0" smtClean="0"/>
                        <a:t>2</a:t>
                      </a:r>
                      <a:r>
                        <a:rPr lang="ru-RU" sz="2400" dirty="0" smtClean="0"/>
                        <a:t>∙</a:t>
                      </a:r>
                      <a:r>
                        <a:rPr lang="en-US" sz="2400" dirty="0" smtClean="0"/>
                        <a:t>*=24x</a:t>
                      </a:r>
                      <a:r>
                        <a:rPr lang="en-US" sz="2400" baseline="30000" dirty="0" smtClean="0"/>
                        <a:t>3</a:t>
                      </a:r>
                      <a:r>
                        <a:rPr lang="en-US" sz="2400" dirty="0" smtClean="0"/>
                        <a:t>y</a:t>
                      </a:r>
                    </a:p>
                    <a:p>
                      <a:pPr algn="ctr"/>
                      <a:r>
                        <a:rPr lang="ru-RU" sz="2400" dirty="0" smtClean="0"/>
                        <a:t>б) </a:t>
                      </a:r>
                      <a:r>
                        <a:rPr lang="en-US" sz="2400" dirty="0" smtClean="0"/>
                        <a:t>*∙5x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dirty="0" smtClean="0"/>
                        <a:t>y</a:t>
                      </a:r>
                      <a:r>
                        <a:rPr lang="en-US" sz="2400" baseline="30000" dirty="0" smtClean="0"/>
                        <a:t>3</a:t>
                      </a:r>
                      <a:r>
                        <a:rPr lang="en-US" sz="2400" dirty="0" smtClean="0"/>
                        <a:t>=-30x</a:t>
                      </a:r>
                      <a:r>
                        <a:rPr lang="en-US" sz="2400" baseline="30000" dirty="0" smtClean="0"/>
                        <a:t>3</a:t>
                      </a:r>
                      <a:r>
                        <a:rPr lang="en-US" sz="2400" dirty="0" smtClean="0"/>
                        <a:t>y</a:t>
                      </a:r>
                      <a:r>
                        <a:rPr lang="en-US" sz="2400" baseline="30000" dirty="0" smtClean="0"/>
                        <a:t>5</a:t>
                      </a:r>
                      <a:endParaRPr lang="ru-RU" sz="2400" i="1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2400" dirty="0" smtClean="0"/>
                        <a:t>а) </a:t>
                      </a:r>
                      <a:r>
                        <a:rPr lang="en-US" sz="2400" dirty="0" smtClean="0"/>
                        <a:t>4</a:t>
                      </a:r>
                      <a:r>
                        <a:rPr lang="ru-RU" sz="2400" dirty="0" smtClean="0"/>
                        <a:t>х</a:t>
                      </a:r>
                      <a:r>
                        <a:rPr lang="ru-RU" sz="2400" baseline="30000" dirty="0" smtClean="0"/>
                        <a:t>2</a:t>
                      </a:r>
                      <a:r>
                        <a:rPr lang="ru-RU" sz="2400" dirty="0" smtClean="0"/>
                        <a:t>∙</a:t>
                      </a:r>
                      <a:r>
                        <a:rPr lang="en-US" sz="2400" dirty="0" smtClean="0"/>
                        <a:t>*=20x</a:t>
                      </a:r>
                      <a:r>
                        <a:rPr lang="en-US" sz="2400" baseline="30000" dirty="0" smtClean="0"/>
                        <a:t>3</a:t>
                      </a:r>
                      <a:r>
                        <a:rPr lang="en-US" sz="2400" dirty="0" smtClean="0"/>
                        <a:t>y</a:t>
                      </a:r>
                    </a:p>
                    <a:p>
                      <a:pPr lvl="0" algn="ctr"/>
                      <a:r>
                        <a:rPr lang="ru-RU" sz="2400" dirty="0" smtClean="0"/>
                        <a:t>б) </a:t>
                      </a:r>
                      <a:r>
                        <a:rPr lang="en-US" sz="2400" dirty="0" smtClean="0"/>
                        <a:t>*∙8x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dirty="0" smtClean="0"/>
                        <a:t>y</a:t>
                      </a:r>
                      <a:r>
                        <a:rPr lang="en-US" sz="2400" baseline="30000" dirty="0" smtClean="0"/>
                        <a:t>4</a:t>
                      </a:r>
                      <a:r>
                        <a:rPr lang="en-US" sz="2400" dirty="0" smtClean="0"/>
                        <a:t>=-8x</a:t>
                      </a:r>
                      <a:r>
                        <a:rPr lang="en-US" sz="2400" baseline="30000" dirty="0" smtClean="0"/>
                        <a:t>5</a:t>
                      </a:r>
                      <a:r>
                        <a:rPr lang="en-US" sz="2400" dirty="0" smtClean="0"/>
                        <a:t>y</a:t>
                      </a:r>
                      <a:r>
                        <a:rPr lang="en-US" sz="2400" baseline="30000" dirty="0" smtClean="0"/>
                        <a:t>6</a:t>
                      </a:r>
                      <a:endParaRPr lang="ru-RU" sz="2400" i="1" baseline="30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750" y="1341438"/>
          <a:ext cx="7848872" cy="331236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820034"/>
                <a:gridCol w="3397272"/>
                <a:gridCol w="3631566"/>
              </a:tblGrid>
              <a:tr h="548461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№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Вариант 1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Вариант 2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6582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</a:t>
                      </a:r>
                      <a:r>
                        <a:rPr lang="en-US" sz="2800" dirty="0" smtClean="0">
                          <a:effectLst/>
                        </a:rPr>
                        <a:t>)</a:t>
                      </a:r>
                      <a:r>
                        <a:rPr lang="ru-RU" sz="2800" dirty="0" smtClean="0">
                          <a:effectLst/>
                        </a:rPr>
                        <a:t> 8</a:t>
                      </a:r>
                      <a:r>
                        <a:rPr lang="en-US" sz="2800" dirty="0">
                          <a:effectLst/>
                        </a:rPr>
                        <a:t>a</a:t>
                      </a:r>
                      <a:r>
                        <a:rPr lang="ru-RU" sz="2800" baseline="30000" dirty="0">
                          <a:effectLst/>
                        </a:rPr>
                        <a:t>2</a:t>
                      </a:r>
                      <a:r>
                        <a:rPr lang="en-US" sz="2800" dirty="0">
                          <a:effectLst/>
                        </a:rPr>
                        <a:t>b</a:t>
                      </a:r>
                      <a:endParaRPr lang="ru-RU" sz="2800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б</a:t>
                      </a:r>
                      <a:r>
                        <a:rPr lang="ru-RU" sz="2800" dirty="0" smtClean="0">
                          <a:effectLst/>
                        </a:rPr>
                        <a:t>) </a:t>
                      </a:r>
                      <a:r>
                        <a:rPr lang="en-US" sz="2800" dirty="0" smtClean="0">
                          <a:effectLst/>
                        </a:rPr>
                        <a:t>-</a:t>
                      </a:r>
                      <a:r>
                        <a:rPr lang="en-US" sz="2800" dirty="0">
                          <a:effectLst/>
                        </a:rPr>
                        <a:t>0,5x</a:t>
                      </a:r>
                      <a:r>
                        <a:rPr lang="en-US" sz="2800" baseline="30000" dirty="0">
                          <a:effectLst/>
                        </a:rPr>
                        <a:t>3</a:t>
                      </a:r>
                      <a:r>
                        <a:rPr lang="en-US" sz="2800" dirty="0">
                          <a:effectLst/>
                        </a:rPr>
                        <a:t>y</a:t>
                      </a:r>
                      <a:r>
                        <a:rPr lang="en-US" sz="2800" baseline="30000" dirty="0">
                          <a:effectLst/>
                        </a:rPr>
                        <a:t>2</a:t>
                      </a:r>
                      <a:endParaRPr lang="ru-RU" sz="2800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</a:t>
                      </a:r>
                      <a:r>
                        <a:rPr lang="ru-RU" sz="2800" dirty="0" smtClean="0">
                          <a:effectLst/>
                        </a:rPr>
                        <a:t>) </a:t>
                      </a:r>
                      <a:r>
                        <a:rPr lang="en-US" sz="2800" dirty="0" smtClean="0">
                          <a:effectLst/>
                        </a:rPr>
                        <a:t>-</a:t>
                      </a:r>
                      <a:r>
                        <a:rPr lang="en-US" sz="2800" dirty="0">
                          <a:effectLst/>
                        </a:rPr>
                        <a:t>x</a:t>
                      </a:r>
                      <a:r>
                        <a:rPr lang="en-US" sz="2800" baseline="30000" dirty="0">
                          <a:effectLst/>
                        </a:rPr>
                        <a:t>6</a:t>
                      </a:r>
                      <a:r>
                        <a:rPr lang="en-US" sz="2800" dirty="0">
                          <a:effectLst/>
                        </a:rPr>
                        <a:t>y</a:t>
                      </a:r>
                      <a:r>
                        <a:rPr lang="en-US" sz="2800" baseline="30000" dirty="0">
                          <a:effectLst/>
                        </a:rPr>
                        <a:t>6</a:t>
                      </a:r>
                      <a:endParaRPr lang="ru-RU" sz="28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а</a:t>
                      </a:r>
                      <a:r>
                        <a:rPr lang="ru-RU" sz="2800" dirty="0" smtClean="0">
                          <a:effectLst/>
                        </a:rPr>
                        <a:t>) </a:t>
                      </a:r>
                      <a:r>
                        <a:rPr lang="en-US" sz="2800" dirty="0" smtClean="0">
                          <a:effectLst/>
                        </a:rPr>
                        <a:t>12xy</a:t>
                      </a:r>
                      <a:r>
                        <a:rPr lang="en-US" sz="2800" baseline="30000" dirty="0" smtClean="0">
                          <a:effectLst/>
                        </a:rPr>
                        <a:t>2</a:t>
                      </a:r>
                      <a:endParaRPr lang="ru-RU" sz="2800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б</a:t>
                      </a:r>
                      <a:r>
                        <a:rPr lang="ru-RU" sz="2800" dirty="0" smtClean="0">
                          <a:effectLst/>
                        </a:rPr>
                        <a:t>) </a:t>
                      </a:r>
                      <a:r>
                        <a:rPr lang="en-US" sz="2800" dirty="0" smtClean="0">
                          <a:effectLst/>
                        </a:rPr>
                        <a:t>-</a:t>
                      </a:r>
                      <a:r>
                        <a:rPr lang="en-US" sz="2800" dirty="0">
                          <a:effectLst/>
                        </a:rPr>
                        <a:t>3,2x</a:t>
                      </a:r>
                      <a:r>
                        <a:rPr lang="en-US" sz="2800" baseline="30000" dirty="0">
                          <a:effectLst/>
                        </a:rPr>
                        <a:t>3</a:t>
                      </a:r>
                      <a:r>
                        <a:rPr lang="en-US" sz="2800" dirty="0">
                          <a:effectLst/>
                        </a:rPr>
                        <a:t>y</a:t>
                      </a:r>
                      <a:r>
                        <a:rPr lang="en-US" sz="2800" baseline="30000" dirty="0">
                          <a:effectLst/>
                        </a:rPr>
                        <a:t>3</a:t>
                      </a:r>
                      <a:endParaRPr lang="ru-RU" sz="2800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</a:t>
                      </a:r>
                      <a:r>
                        <a:rPr lang="ru-RU" sz="2800" dirty="0" smtClean="0">
                          <a:effectLst/>
                        </a:rPr>
                        <a:t>) </a:t>
                      </a:r>
                      <a:r>
                        <a:rPr lang="en-US" sz="2800" dirty="0" smtClean="0">
                          <a:effectLst/>
                        </a:rPr>
                        <a:t>-</a:t>
                      </a:r>
                      <a:r>
                        <a:rPr lang="en-US" sz="2800" dirty="0">
                          <a:effectLst/>
                        </a:rPr>
                        <a:t>0,7x</a:t>
                      </a:r>
                      <a:r>
                        <a:rPr lang="en-US" sz="2800" baseline="30000" dirty="0">
                          <a:effectLst/>
                        </a:rPr>
                        <a:t>9</a:t>
                      </a:r>
                      <a:r>
                        <a:rPr lang="en-US" sz="2800" dirty="0">
                          <a:effectLst/>
                        </a:rPr>
                        <a:t>y</a:t>
                      </a:r>
                      <a:r>
                        <a:rPr lang="en-US" sz="2800" baseline="30000" dirty="0">
                          <a:effectLst/>
                        </a:rPr>
                        <a:t>8</a:t>
                      </a:r>
                      <a:endParaRPr lang="ru-RU" sz="2800" i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17324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а</a:t>
                      </a:r>
                      <a:r>
                        <a:rPr lang="ru-RU" sz="2800" dirty="0" smtClean="0">
                          <a:effectLst/>
                        </a:rPr>
                        <a:t>) </a:t>
                      </a:r>
                      <a:r>
                        <a:rPr lang="en-US" sz="2800" dirty="0" smtClean="0">
                          <a:effectLst/>
                        </a:rPr>
                        <a:t>4xy</a:t>
                      </a:r>
                      <a:endParaRPr lang="ru-RU" sz="2800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б</a:t>
                      </a:r>
                      <a:r>
                        <a:rPr lang="ru-RU" sz="2800" dirty="0" smtClean="0">
                          <a:effectLst/>
                        </a:rPr>
                        <a:t>) - </a:t>
                      </a:r>
                      <a:r>
                        <a:rPr lang="en-US" sz="2800" dirty="0" smtClean="0">
                          <a:effectLst/>
                        </a:rPr>
                        <a:t>6xy</a:t>
                      </a:r>
                      <a:r>
                        <a:rPr lang="en-US" sz="2800" baseline="30000" dirty="0" smtClean="0">
                          <a:effectLst/>
                        </a:rPr>
                        <a:t>2</a:t>
                      </a:r>
                      <a:endParaRPr lang="ru-RU" sz="28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а</a:t>
                      </a:r>
                      <a:r>
                        <a:rPr lang="ru-RU" sz="2800" dirty="0" smtClean="0">
                          <a:effectLst/>
                        </a:rPr>
                        <a:t>) </a:t>
                      </a:r>
                      <a:r>
                        <a:rPr lang="en-US" sz="2800" dirty="0" smtClean="0">
                          <a:effectLst/>
                        </a:rPr>
                        <a:t>5xy</a:t>
                      </a:r>
                      <a:endParaRPr lang="ru-RU" sz="2800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б</a:t>
                      </a:r>
                      <a:r>
                        <a:rPr lang="ru-RU" sz="2800" dirty="0" smtClean="0">
                          <a:effectLst/>
                        </a:rPr>
                        <a:t>) - </a:t>
                      </a:r>
                      <a:r>
                        <a:rPr lang="en-US" sz="2800" dirty="0" smtClean="0">
                          <a:effectLst/>
                        </a:rPr>
                        <a:t>x</a:t>
                      </a:r>
                      <a:r>
                        <a:rPr lang="en-US" sz="2800" baseline="30000" dirty="0" smtClean="0">
                          <a:effectLst/>
                        </a:rPr>
                        <a:t>3</a:t>
                      </a:r>
                      <a:r>
                        <a:rPr lang="en-US" sz="2800" dirty="0" smtClean="0">
                          <a:effectLst/>
                        </a:rPr>
                        <a:t>y</a:t>
                      </a:r>
                      <a:r>
                        <a:rPr lang="en-US" sz="2800" baseline="30000" dirty="0" smtClean="0">
                          <a:effectLst/>
                        </a:rPr>
                        <a:t>2</a:t>
                      </a:r>
                      <a:endParaRPr lang="ru-RU" sz="2800" i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79613" y="471488"/>
            <a:ext cx="4772025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 СЕБЯ!</a:t>
            </a:r>
          </a:p>
        </p:txBody>
      </p:sp>
      <p:pic>
        <p:nvPicPr>
          <p:cNvPr id="430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4797425"/>
            <a:ext cx="21764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97425"/>
            <a:ext cx="21764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Решить кроссворд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288" y="1628775"/>
          <a:ext cx="8208961" cy="469582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2051"/>
                <a:gridCol w="2851534"/>
                <a:gridCol w="1641792"/>
                <a:gridCol w="1641792"/>
                <a:gridCol w="1641792"/>
              </a:tblGrid>
              <a:tr h="67083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1</a:t>
                      </a:r>
                      <a:endParaRPr lang="ru-RU" sz="1800" b="1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А) </a:t>
                      </a:r>
                      <a:r>
                        <a:rPr lang="ru-RU" sz="1800" b="0" dirty="0" smtClean="0">
                          <a:latin typeface="Bookman Old Style" pitchFamily="18" charset="0"/>
                        </a:rPr>
                        <a:t>13</a:t>
                      </a:r>
                      <a:r>
                        <a:rPr lang="ru-RU" sz="1800" b="0" dirty="0" smtClean="0">
                          <a:latin typeface="Bookman Old Style" pitchFamily="18" charset="0"/>
                          <a:sym typeface="Symbol"/>
                        </a:rPr>
                        <a:t>4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М) </a:t>
                      </a:r>
                      <a:r>
                        <a:rPr lang="ru-RU" sz="1800" b="0" dirty="0" smtClean="0">
                          <a:latin typeface="Bookman Old Style" pitchFamily="18" charset="0"/>
                        </a:rPr>
                        <a:t>13</a:t>
                      </a:r>
                      <a:r>
                        <a:rPr lang="ru-RU" sz="1800" b="0" baseline="30000" dirty="0" smtClean="0">
                          <a:latin typeface="Bookman Old Style" pitchFamily="18" charset="0"/>
                        </a:rPr>
                        <a:t>4</a:t>
                      </a:r>
                      <a:endParaRPr lang="ru-RU" sz="1800" b="0" baseline="30000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В) 28561</a:t>
                      </a:r>
                      <a:endParaRPr lang="ru-RU" sz="1800" b="1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</a:tr>
              <a:tr h="67083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2</a:t>
                      </a:r>
                      <a:endParaRPr lang="ru-RU" sz="1800" b="1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О</a:t>
                      </a:r>
                      <a:r>
                        <a:rPr lang="ru-RU" sz="1800" dirty="0" smtClean="0">
                          <a:latin typeface="Bookman Old Style" pitchFamily="18" charset="0"/>
                        </a:rPr>
                        <a:t>) а</a:t>
                      </a:r>
                      <a:r>
                        <a:rPr lang="ru-RU" sz="1800" baseline="30000" dirty="0" smtClean="0">
                          <a:latin typeface="Bookman Old Style" pitchFamily="18" charset="0"/>
                        </a:rPr>
                        <a:t>4</a:t>
                      </a:r>
                      <a:endParaRPr lang="ru-RU" sz="1800" baseline="30000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Б)</a:t>
                      </a:r>
                      <a:r>
                        <a:rPr lang="ru-RU" sz="1800" dirty="0" smtClean="0">
                          <a:latin typeface="Bookman Old Style" pitchFamily="18" charset="0"/>
                        </a:rPr>
                        <a:t> 4а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В</a:t>
                      </a:r>
                      <a:r>
                        <a:rPr lang="ru-RU" sz="1800" dirty="0" smtClean="0">
                          <a:latin typeface="Bookman Old Style" pitchFamily="18" charset="0"/>
                        </a:rPr>
                        <a:t>) </a:t>
                      </a:r>
                      <a:r>
                        <a:rPr lang="ru-RU" sz="2800" dirty="0" smtClean="0">
                          <a:latin typeface="Bookman Old Style" pitchFamily="18" charset="0"/>
                        </a:rPr>
                        <a:t>4</a:t>
                      </a:r>
                      <a:r>
                        <a:rPr lang="ru-RU" sz="2800" baseline="30000" dirty="0" smtClean="0">
                          <a:latin typeface="Bookman Old Style" pitchFamily="18" charset="0"/>
                        </a:rPr>
                        <a:t>а</a:t>
                      </a:r>
                      <a:endParaRPr lang="ru-RU" sz="2800" baseline="30000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</a:tr>
              <a:tr h="67083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3</a:t>
                      </a:r>
                      <a:endParaRPr lang="ru-RU" sz="1800" b="1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Л</a:t>
                      </a:r>
                      <a:r>
                        <a:rPr lang="ru-RU" sz="1800" dirty="0" smtClean="0">
                          <a:latin typeface="Bookman Old Style" pitchFamily="18" charset="0"/>
                        </a:rPr>
                        <a:t>) 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Б</a:t>
                      </a:r>
                      <a:r>
                        <a:rPr lang="ru-RU" sz="1800" dirty="0" smtClean="0">
                          <a:latin typeface="Bookman Old Style" pitchFamily="18" charset="0"/>
                        </a:rPr>
                        <a:t>) 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В</a:t>
                      </a:r>
                      <a:r>
                        <a:rPr lang="ru-RU" sz="1800" dirty="0" smtClean="0">
                          <a:latin typeface="Bookman Old Style" pitchFamily="18" charset="0"/>
                        </a:rPr>
                        <a:t>) 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</a:tr>
              <a:tr h="67083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4</a:t>
                      </a:r>
                      <a:endParaRPr lang="ru-RU" sz="1800" b="1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Bookman Old Style" pitchFamily="18" charset="0"/>
                        </a:rPr>
                        <a:t>(</a:t>
                      </a:r>
                      <a:r>
                        <a:rPr lang="en-US" sz="2800" dirty="0" err="1" smtClean="0">
                          <a:latin typeface="Bookman Old Style" pitchFamily="18" charset="0"/>
                        </a:rPr>
                        <a:t>a+b</a:t>
                      </a:r>
                      <a:r>
                        <a:rPr lang="ru-RU" sz="2800" dirty="0" smtClean="0">
                          <a:latin typeface="Bookman Old Style" pitchFamily="18" charset="0"/>
                        </a:rPr>
                        <a:t>)</a:t>
                      </a:r>
                      <a:r>
                        <a:rPr lang="en-US" sz="2800" dirty="0" smtClean="0">
                          <a:latin typeface="Bookman Old Style" pitchFamily="18" charset="0"/>
                        </a:rPr>
                        <a:t>(</a:t>
                      </a:r>
                      <a:r>
                        <a:rPr lang="en-US" sz="2800" dirty="0" err="1" smtClean="0">
                          <a:latin typeface="Bookman Old Style" pitchFamily="18" charset="0"/>
                        </a:rPr>
                        <a:t>a+b</a:t>
                      </a:r>
                      <a:r>
                        <a:rPr lang="en-US" sz="2800" dirty="0" smtClean="0">
                          <a:latin typeface="Bookman Old Style" pitchFamily="18" charset="0"/>
                        </a:rPr>
                        <a:t>)(</a:t>
                      </a:r>
                      <a:r>
                        <a:rPr lang="en-US" sz="2800" dirty="0" err="1" smtClean="0">
                          <a:latin typeface="Bookman Old Style" pitchFamily="18" charset="0"/>
                        </a:rPr>
                        <a:t>a+b</a:t>
                      </a:r>
                      <a:r>
                        <a:rPr lang="en-US" sz="2800" dirty="0" smtClean="0">
                          <a:latin typeface="Bookman Old Style" pitchFamily="18" charset="0"/>
                        </a:rPr>
                        <a:t>)</a:t>
                      </a:r>
                      <a:endParaRPr lang="ru-RU" sz="2800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А</a:t>
                      </a:r>
                      <a:r>
                        <a:rPr lang="ru-RU" sz="1800" dirty="0" smtClean="0">
                          <a:latin typeface="Bookman Old Style" pitchFamily="18" charset="0"/>
                        </a:rPr>
                        <a:t>) 3</a:t>
                      </a:r>
                      <a:r>
                        <a:rPr lang="ru-RU" sz="1800" dirty="0" smtClean="0">
                          <a:latin typeface="Bookman Old Style" pitchFamily="18" charset="0"/>
                          <a:sym typeface="Symbol"/>
                        </a:rPr>
                        <a:t>(</a:t>
                      </a:r>
                      <a:r>
                        <a:rPr lang="ru-RU" sz="1800" dirty="0" err="1" smtClean="0">
                          <a:latin typeface="Bookman Old Style" pitchFamily="18" charset="0"/>
                          <a:sym typeface="Symbol"/>
                        </a:rPr>
                        <a:t>а+</a:t>
                      </a:r>
                      <a:r>
                        <a:rPr lang="en-US" sz="1800" dirty="0" smtClean="0">
                          <a:latin typeface="Bookman Old Style" pitchFamily="18" charset="0"/>
                          <a:sym typeface="Symbol"/>
                        </a:rPr>
                        <a:t>b</a:t>
                      </a:r>
                      <a:r>
                        <a:rPr lang="ru-RU" sz="1800" dirty="0" smtClean="0">
                          <a:latin typeface="Bookman Old Style" pitchFamily="18" charset="0"/>
                          <a:sym typeface="Symbol"/>
                        </a:rPr>
                        <a:t>)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О</a:t>
                      </a:r>
                      <a:r>
                        <a:rPr lang="ru-RU" sz="1800" dirty="0" smtClean="0">
                          <a:latin typeface="Bookman Old Style" pitchFamily="18" charset="0"/>
                        </a:rPr>
                        <a:t>) 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Б</a:t>
                      </a:r>
                      <a:r>
                        <a:rPr lang="ru-RU" sz="1800" dirty="0" smtClean="0">
                          <a:latin typeface="Bookman Old Style" pitchFamily="18" charset="0"/>
                        </a:rPr>
                        <a:t>) </a:t>
                      </a:r>
                      <a:r>
                        <a:rPr lang="ru-RU" sz="2400" dirty="0" smtClean="0">
                          <a:latin typeface="Bookman Old Style" pitchFamily="18" charset="0"/>
                        </a:rPr>
                        <a:t>а</a:t>
                      </a:r>
                      <a:r>
                        <a:rPr lang="ru-RU" sz="2400" baseline="30000" dirty="0" smtClean="0">
                          <a:latin typeface="Bookman Old Style" pitchFamily="18" charset="0"/>
                        </a:rPr>
                        <a:t>3</a:t>
                      </a:r>
                      <a:r>
                        <a:rPr lang="ru-RU" sz="2400" dirty="0" smtClean="0">
                          <a:latin typeface="Bookman Old Style" pitchFamily="18" charset="0"/>
                        </a:rPr>
                        <a:t>+</a:t>
                      </a:r>
                      <a:r>
                        <a:rPr lang="en-US" sz="2400" dirty="0" smtClean="0">
                          <a:latin typeface="Bookman Old Style" pitchFamily="18" charset="0"/>
                        </a:rPr>
                        <a:t>b</a:t>
                      </a:r>
                      <a:r>
                        <a:rPr lang="ru-RU" sz="2400" baseline="30000" dirty="0" smtClean="0">
                          <a:latin typeface="Bookman Old Style" pitchFamily="18" charset="0"/>
                        </a:rPr>
                        <a:t>3</a:t>
                      </a:r>
                      <a:endParaRPr lang="ru-RU" sz="2400" baseline="30000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</a:tr>
              <a:tr h="67083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5</a:t>
                      </a:r>
                      <a:endParaRPr lang="ru-RU" sz="1800" b="1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Д</a:t>
                      </a:r>
                      <a:r>
                        <a:rPr lang="ru-RU" sz="1800" dirty="0" smtClean="0">
                          <a:latin typeface="Bookman Old Style" pitchFamily="18" charset="0"/>
                        </a:rPr>
                        <a:t>) 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Б</a:t>
                      </a:r>
                      <a:r>
                        <a:rPr lang="ru-RU" sz="1800" dirty="0" smtClean="0">
                          <a:latin typeface="Bookman Old Style" pitchFamily="18" charset="0"/>
                        </a:rPr>
                        <a:t>) 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В</a:t>
                      </a:r>
                      <a:r>
                        <a:rPr lang="ru-RU" sz="1800" dirty="0" smtClean="0">
                          <a:latin typeface="Bookman Old Style" pitchFamily="18" charset="0"/>
                        </a:rPr>
                        <a:t>) 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</a:tr>
              <a:tr h="67083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6</a:t>
                      </a:r>
                      <a:endParaRPr lang="ru-RU" sz="1800" b="1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А</a:t>
                      </a:r>
                      <a:r>
                        <a:rPr lang="ru-RU" sz="1800" dirty="0" smtClean="0">
                          <a:latin typeface="Bookman Old Style" pitchFamily="18" charset="0"/>
                        </a:rPr>
                        <a:t>) 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Е</a:t>
                      </a:r>
                      <a:r>
                        <a:rPr lang="ru-RU" sz="1800" dirty="0" smtClean="0">
                          <a:latin typeface="Bookman Old Style" pitchFamily="18" charset="0"/>
                        </a:rPr>
                        <a:t>) 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В</a:t>
                      </a:r>
                      <a:r>
                        <a:rPr lang="ru-RU" sz="1800" dirty="0" smtClean="0">
                          <a:latin typeface="Bookman Old Style" pitchFamily="18" charset="0"/>
                        </a:rPr>
                        <a:t>) 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</a:tr>
              <a:tr h="67083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7</a:t>
                      </a:r>
                      <a:endParaRPr lang="ru-RU" sz="1800" b="1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А</a:t>
                      </a:r>
                      <a:r>
                        <a:rPr lang="ru-RU" sz="1800" dirty="0" smtClean="0">
                          <a:latin typeface="Bookman Old Style" pitchFamily="18" charset="0"/>
                        </a:rPr>
                        <a:t>) 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П)</a:t>
                      </a:r>
                      <a:r>
                        <a:rPr lang="ru-RU" sz="1800" dirty="0" smtClean="0">
                          <a:latin typeface="Bookman Old Style" pitchFamily="18" charset="0"/>
                        </a:rPr>
                        <a:t> 13,5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Bookman Old Style" pitchFamily="18" charset="0"/>
                        </a:rPr>
                        <a:t>Ц</a:t>
                      </a:r>
                      <a:r>
                        <a:rPr lang="ru-RU" sz="1800" dirty="0" smtClean="0">
                          <a:latin typeface="Bookman Old Style" pitchFamily="18" charset="0"/>
                        </a:rPr>
                        <a:t>) 162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1" marR="91441" marT="45715" marB="45715"/>
                </a:tc>
              </a:tr>
            </a:tbl>
          </a:graphicData>
        </a:graphic>
      </p:graphicFrame>
      <p:graphicFrame>
        <p:nvGraphicFramePr>
          <p:cNvPr id="6996" name="Object 852"/>
          <p:cNvGraphicFramePr>
            <a:graphicFrameLocks noChangeAspect="1"/>
          </p:cNvGraphicFramePr>
          <p:nvPr/>
        </p:nvGraphicFramePr>
        <p:xfrm>
          <a:off x="1330325" y="1700213"/>
          <a:ext cx="201612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Формула" r:id="rId3" imgW="787058" imgH="177723" progId="Equation.3">
                  <p:embed/>
                </p:oleObj>
              </mc:Choice>
              <mc:Fallback>
                <p:oleObj name="Формула" r:id="rId3" imgW="787058" imgH="177723" progId="Equation.3">
                  <p:embed/>
                  <p:pic>
                    <p:nvPicPr>
                      <p:cNvPr id="0" name="Picture 8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1700213"/>
                        <a:ext cx="2016125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97" name="Object 853"/>
          <p:cNvGraphicFramePr>
            <a:graphicFrameLocks noChangeAspect="1"/>
          </p:cNvGraphicFramePr>
          <p:nvPr/>
        </p:nvGraphicFramePr>
        <p:xfrm>
          <a:off x="1330325" y="2420938"/>
          <a:ext cx="17097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Формула" r:id="rId5" imgW="596900" imgH="139700" progId="Equation.3">
                  <p:embed/>
                </p:oleObj>
              </mc:Choice>
              <mc:Fallback>
                <p:oleObj name="Формула" r:id="rId5" imgW="596900" imgH="139700" progId="Equation.3">
                  <p:embed/>
                  <p:pic>
                    <p:nvPicPr>
                      <p:cNvPr id="0" name="Picture 8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2420938"/>
                        <a:ext cx="1709738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98" name="Object 854"/>
          <p:cNvGraphicFramePr>
            <a:graphicFrameLocks noChangeAspect="1"/>
          </p:cNvGraphicFramePr>
          <p:nvPr/>
        </p:nvGraphicFramePr>
        <p:xfrm>
          <a:off x="1258888" y="2997200"/>
          <a:ext cx="26844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Формула" r:id="rId7" imgW="1511300" imgH="393700" progId="Equation.3">
                  <p:embed/>
                </p:oleObj>
              </mc:Choice>
              <mc:Fallback>
                <p:oleObj name="Формула" r:id="rId7" imgW="1511300" imgH="393700" progId="Equation.3">
                  <p:embed/>
                  <p:pic>
                    <p:nvPicPr>
                      <p:cNvPr id="0" name="Picture 8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997200"/>
                        <a:ext cx="2684462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99" name="Object 855"/>
          <p:cNvGraphicFramePr>
            <a:graphicFrameLocks noChangeAspect="1"/>
          </p:cNvGraphicFramePr>
          <p:nvPr/>
        </p:nvGraphicFramePr>
        <p:xfrm>
          <a:off x="1390650" y="4292600"/>
          <a:ext cx="217328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Формула" r:id="rId9" imgW="1244600" imgH="393700" progId="Equation.3">
                  <p:embed/>
                </p:oleObj>
              </mc:Choice>
              <mc:Fallback>
                <p:oleObj name="Формула" r:id="rId9" imgW="1244600" imgH="393700" progId="Equation.3">
                  <p:embed/>
                  <p:pic>
                    <p:nvPicPr>
                      <p:cNvPr id="0" name="Picture 8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4292600"/>
                        <a:ext cx="2173288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00" name="Object 856"/>
          <p:cNvGraphicFramePr>
            <a:graphicFrameLocks noChangeAspect="1"/>
          </p:cNvGraphicFramePr>
          <p:nvPr/>
        </p:nvGraphicFramePr>
        <p:xfrm>
          <a:off x="1474788" y="5013325"/>
          <a:ext cx="20272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Формула" r:id="rId11" imgW="1231366" imgH="393529" progId="Equation.3">
                  <p:embed/>
                </p:oleObj>
              </mc:Choice>
              <mc:Fallback>
                <p:oleObj name="Формула" r:id="rId11" imgW="1231366" imgH="393529" progId="Equation.3">
                  <p:embed/>
                  <p:pic>
                    <p:nvPicPr>
                      <p:cNvPr id="0" name="Picture 8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5013325"/>
                        <a:ext cx="2027237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01" name="Object 857"/>
          <p:cNvGraphicFramePr>
            <a:graphicFrameLocks noChangeAspect="1"/>
          </p:cNvGraphicFramePr>
          <p:nvPr/>
        </p:nvGraphicFramePr>
        <p:xfrm>
          <a:off x="1835150" y="5732463"/>
          <a:ext cx="11763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Формула" r:id="rId13" imgW="520700" imgH="228600" progId="Equation.3">
                  <p:embed/>
                </p:oleObj>
              </mc:Choice>
              <mc:Fallback>
                <p:oleObj name="Формула" r:id="rId13" imgW="520700" imgH="228600" progId="Equation.3">
                  <p:embed/>
                  <p:pic>
                    <p:nvPicPr>
                      <p:cNvPr id="0" name="Picture 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732463"/>
                        <a:ext cx="1176338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02" name="Object 858"/>
          <p:cNvGraphicFramePr>
            <a:graphicFrameLocks noChangeAspect="1"/>
          </p:cNvGraphicFramePr>
          <p:nvPr/>
        </p:nvGraphicFramePr>
        <p:xfrm>
          <a:off x="4656138" y="3009900"/>
          <a:ext cx="6350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Формула" r:id="rId15" imgW="406048" imgH="393359" progId="Equation.3">
                  <p:embed/>
                </p:oleObj>
              </mc:Choice>
              <mc:Fallback>
                <p:oleObj name="Формула" r:id="rId15" imgW="406048" imgH="393359" progId="Equation.3">
                  <p:embed/>
                  <p:pic>
                    <p:nvPicPr>
                      <p:cNvPr id="0" name="Picture 8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3009900"/>
                        <a:ext cx="635000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03" name="Object 859"/>
          <p:cNvGraphicFramePr>
            <a:graphicFrameLocks noChangeAspect="1"/>
          </p:cNvGraphicFramePr>
          <p:nvPr/>
        </p:nvGraphicFramePr>
        <p:xfrm>
          <a:off x="4427538" y="4365625"/>
          <a:ext cx="8636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Формула" r:id="rId17" imgW="571252" imgH="393529" progId="Equation.3">
                  <p:embed/>
                </p:oleObj>
              </mc:Choice>
              <mc:Fallback>
                <p:oleObj name="Формула" r:id="rId17" imgW="571252" imgH="393529" progId="Equation.3">
                  <p:embed/>
                  <p:pic>
                    <p:nvPicPr>
                      <p:cNvPr id="0" name="Picture 8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365625"/>
                        <a:ext cx="863600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04" name="Object 860"/>
          <p:cNvGraphicFramePr>
            <a:graphicFrameLocks noChangeAspect="1"/>
          </p:cNvGraphicFramePr>
          <p:nvPr/>
        </p:nvGraphicFramePr>
        <p:xfrm>
          <a:off x="4427538" y="5013325"/>
          <a:ext cx="792162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Формула" r:id="rId19" imgW="507780" imgH="393529" progId="Equation.3">
                  <p:embed/>
                </p:oleObj>
              </mc:Choice>
              <mc:Fallback>
                <p:oleObj name="Формула" r:id="rId19" imgW="507780" imgH="393529" progId="Equation.3">
                  <p:embed/>
                  <p:pic>
                    <p:nvPicPr>
                      <p:cNvPr id="0" name="Picture 8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5013325"/>
                        <a:ext cx="792162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05" name="Object 861"/>
          <p:cNvGraphicFramePr>
            <a:graphicFrameLocks noChangeAspect="1"/>
          </p:cNvGraphicFramePr>
          <p:nvPr/>
        </p:nvGraphicFramePr>
        <p:xfrm>
          <a:off x="4427538" y="5661025"/>
          <a:ext cx="36036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Формула" r:id="rId21" imgW="215713" imgH="393359" progId="Equation.3">
                  <p:embed/>
                </p:oleObj>
              </mc:Choice>
              <mc:Fallback>
                <p:oleObj name="Формула" r:id="rId21" imgW="215713" imgH="393359" progId="Equation.3">
                  <p:embed/>
                  <p:pic>
                    <p:nvPicPr>
                      <p:cNvPr id="0" name="Picture 8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5661025"/>
                        <a:ext cx="360362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06" name="Object 862"/>
          <p:cNvGraphicFramePr>
            <a:graphicFrameLocks noChangeAspect="1"/>
          </p:cNvGraphicFramePr>
          <p:nvPr/>
        </p:nvGraphicFramePr>
        <p:xfrm>
          <a:off x="6083300" y="2997200"/>
          <a:ext cx="792163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Формула" r:id="rId23" imgW="507780" imgH="393529" progId="Equation.3">
                  <p:embed/>
                </p:oleObj>
              </mc:Choice>
              <mc:Fallback>
                <p:oleObj name="Формула" r:id="rId23" imgW="507780" imgH="393529" progId="Equation.3">
                  <p:embed/>
                  <p:pic>
                    <p:nvPicPr>
                      <p:cNvPr id="0" name="Picture 8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0" y="2997200"/>
                        <a:ext cx="792163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07" name="Object 863"/>
          <p:cNvGraphicFramePr>
            <a:graphicFrameLocks noChangeAspect="1"/>
          </p:cNvGraphicFramePr>
          <p:nvPr/>
        </p:nvGraphicFramePr>
        <p:xfrm>
          <a:off x="6011863" y="3716338"/>
          <a:ext cx="10922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Формула" r:id="rId25" imgW="495085" imgH="228501" progId="Equation.3">
                  <p:embed/>
                </p:oleObj>
              </mc:Choice>
              <mc:Fallback>
                <p:oleObj name="Формула" r:id="rId25" imgW="495085" imgH="228501" progId="Equation.3">
                  <p:embed/>
                  <p:pic>
                    <p:nvPicPr>
                      <p:cNvPr id="0" name="Picture 8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716338"/>
                        <a:ext cx="10922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08" name="Object 864"/>
          <p:cNvGraphicFramePr>
            <a:graphicFrameLocks noChangeAspect="1"/>
          </p:cNvGraphicFramePr>
          <p:nvPr/>
        </p:nvGraphicFramePr>
        <p:xfrm>
          <a:off x="6011863" y="4365625"/>
          <a:ext cx="93503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Формула" r:id="rId27" imgW="634725" imgH="393529" progId="Equation.3">
                  <p:embed/>
                </p:oleObj>
              </mc:Choice>
              <mc:Fallback>
                <p:oleObj name="Формула" r:id="rId27" imgW="634725" imgH="393529" progId="Equation.3">
                  <p:embed/>
                  <p:pic>
                    <p:nvPicPr>
                      <p:cNvPr id="0" name="Picture 8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4365625"/>
                        <a:ext cx="935037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09" name="Object 865"/>
          <p:cNvGraphicFramePr>
            <a:graphicFrameLocks noChangeAspect="1"/>
          </p:cNvGraphicFramePr>
          <p:nvPr/>
        </p:nvGraphicFramePr>
        <p:xfrm>
          <a:off x="6011863" y="5013325"/>
          <a:ext cx="792162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Формула" r:id="rId29" imgW="507780" imgH="393529" progId="Equation.3">
                  <p:embed/>
                </p:oleObj>
              </mc:Choice>
              <mc:Fallback>
                <p:oleObj name="Формула" r:id="rId29" imgW="507780" imgH="393529" progId="Equation.3">
                  <p:embed/>
                  <p:pic>
                    <p:nvPicPr>
                      <p:cNvPr id="0" name="Picture 8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5013325"/>
                        <a:ext cx="792162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10" name="Object 866"/>
          <p:cNvGraphicFramePr>
            <a:graphicFrameLocks noChangeAspect="1"/>
          </p:cNvGraphicFramePr>
          <p:nvPr/>
        </p:nvGraphicFramePr>
        <p:xfrm>
          <a:off x="7667625" y="2997200"/>
          <a:ext cx="5048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Формула" r:id="rId31" imgW="304536" imgH="393359" progId="Equation.3">
                  <p:embed/>
                </p:oleObj>
              </mc:Choice>
              <mc:Fallback>
                <p:oleObj name="Формула" r:id="rId31" imgW="304536" imgH="393359" progId="Equation.3">
                  <p:embed/>
                  <p:pic>
                    <p:nvPicPr>
                      <p:cNvPr id="0" name="Picture 8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2997200"/>
                        <a:ext cx="50482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11" name="Object 867"/>
          <p:cNvGraphicFramePr>
            <a:graphicFrameLocks noChangeAspect="1"/>
          </p:cNvGraphicFramePr>
          <p:nvPr/>
        </p:nvGraphicFramePr>
        <p:xfrm>
          <a:off x="7667625" y="4365625"/>
          <a:ext cx="5762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Формула" r:id="rId33" imgW="406224" imgH="418918" progId="Equation.3">
                  <p:embed/>
                </p:oleObj>
              </mc:Choice>
              <mc:Fallback>
                <p:oleObj name="Формула" r:id="rId33" imgW="406224" imgH="418918" progId="Equation.3">
                  <p:embed/>
                  <p:pic>
                    <p:nvPicPr>
                      <p:cNvPr id="0" name="Picture 8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4365625"/>
                        <a:ext cx="576263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12" name="Object 868"/>
          <p:cNvGraphicFramePr>
            <a:graphicFrameLocks noChangeAspect="1"/>
          </p:cNvGraphicFramePr>
          <p:nvPr/>
        </p:nvGraphicFramePr>
        <p:xfrm>
          <a:off x="7667625" y="5013325"/>
          <a:ext cx="5762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Формула" r:id="rId35" imgW="406224" imgH="418918" progId="Equation.3">
                  <p:embed/>
                </p:oleObj>
              </mc:Choice>
              <mc:Fallback>
                <p:oleObj name="Формула" r:id="rId35" imgW="406224" imgH="418918" progId="Equation.3">
                  <p:embed/>
                  <p:pic>
                    <p:nvPicPr>
                      <p:cNvPr id="0" name="Picture 8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5013325"/>
                        <a:ext cx="576263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8" fontAlgn="auto"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>
            <a:noAutofit/>
          </a:bodyPr>
          <a:lstStyle/>
          <a:p>
            <a:pPr marL="548640" lvl="8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Организационный момент</a:t>
            </a:r>
            <a:endParaRPr lang="ru-RU" sz="2000" b="1" dirty="0">
              <a:solidFill>
                <a:srgbClr val="002060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Повторение правил по темам: «Степени», «Одночлены»  (тестирование)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Устная работа (найти ошибку, определить одночлен, найти коэффициент и степень одночлена)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Выполнение упражнений по теме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Историческая справка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Физкультминутка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Игра «Пройди лабиринт»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Самостоятельная работа (работа в парах)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Итог урока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Домашнее задание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6387" name="Picture 2" descr="http://t3.gstatic.com/images?q=tbn:ANd9GcSnzj0lml1X1dsuSVSuLiUtmAB2F1SovRnS-vpXrDs7LN9frz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3644900"/>
            <a:ext cx="16383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Ответ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6883" y="3244334"/>
            <a:ext cx="7410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«</a:t>
            </a:r>
            <a:r>
              <a:rPr lang="ru-RU" sz="96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МОЛОДЕЦ»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+mn-lt"/>
              </a:rPr>
              <a:t>Итог урока</a:t>
            </a:r>
            <a:endParaRPr lang="ru-RU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2555776" y="2875876"/>
            <a:ext cx="59046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+mn-lt"/>
              </a:rPr>
              <a:t>Вот закончился урок,</a:t>
            </a:r>
            <a:br>
              <a:rPr lang="ru-RU" sz="3200" dirty="0">
                <a:solidFill>
                  <a:srgbClr val="002060"/>
                </a:solidFill>
                <a:latin typeface="+mn-lt"/>
              </a:rPr>
            </a:br>
            <a:r>
              <a:rPr lang="ru-RU" sz="3200" dirty="0">
                <a:solidFill>
                  <a:srgbClr val="002060"/>
                </a:solidFill>
                <a:latin typeface="+mn-lt"/>
              </a:rPr>
              <a:t>Подведем сейчас итог.</a:t>
            </a:r>
            <a:br>
              <a:rPr lang="ru-RU" sz="3200" dirty="0">
                <a:solidFill>
                  <a:srgbClr val="002060"/>
                </a:solidFill>
                <a:latin typeface="+mn-lt"/>
              </a:rPr>
            </a:br>
            <a:r>
              <a:rPr lang="ru-RU" sz="3200" dirty="0">
                <a:solidFill>
                  <a:srgbClr val="002060"/>
                </a:solidFill>
                <a:latin typeface="+mn-lt"/>
              </a:rPr>
              <a:t>Кто же лучше всех трудился,</a:t>
            </a:r>
            <a:br>
              <a:rPr lang="ru-RU" sz="3200" dirty="0">
                <a:solidFill>
                  <a:srgbClr val="002060"/>
                </a:solidFill>
                <a:latin typeface="+mn-lt"/>
              </a:rPr>
            </a:br>
            <a:r>
              <a:rPr lang="ru-RU" sz="3200" dirty="0">
                <a:solidFill>
                  <a:srgbClr val="002060"/>
                </a:solidFill>
                <a:latin typeface="+mn-lt"/>
              </a:rPr>
              <a:t>На уроке отличился?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716" y="4395053"/>
            <a:ext cx="24511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185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9550" y="1254125"/>
            <a:ext cx="3622675" cy="954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  <a:cs typeface="+mn-cs"/>
              </a:rPr>
              <a:t>Задание на дом: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+mn-lt"/>
                <a:cs typeface="+mn-cs"/>
              </a:rPr>
              <a:t>п.22; №468; №471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240" y="4437112"/>
            <a:ext cx="24511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216" y="4646861"/>
            <a:ext cx="24511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120727" y="2816612"/>
            <a:ext cx="2880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+mn-lt"/>
              </a:rPr>
              <a:t>Мы много вспомнили, друзья,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Без этого никак нельзя.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Правила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мы повторили,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На практике их применили.</a:t>
            </a:r>
          </a:p>
          <a:p>
            <a:r>
              <a:rPr lang="ru-RU" dirty="0">
                <a:solidFill>
                  <a:srgbClr val="002060"/>
                </a:solidFill>
                <a:latin typeface="+mn-lt"/>
              </a:rPr>
              <a:t>Задачи, находя решенье, 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Развивают нам мышленье,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Память и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внимание.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/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Закрепляли знания.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А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теперь- внимание!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/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Домашнее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задание.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/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endParaRPr lang="ru-RU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2119314" y="5090358"/>
            <a:ext cx="497296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cs typeface="+mn-cs"/>
              </a:rPr>
              <a:t>СПАСИБО ЗА УРОК!</a:t>
            </a:r>
          </a:p>
        </p:txBody>
      </p:sp>
      <p:pic>
        <p:nvPicPr>
          <p:cNvPr id="48130" name="Picture 2" descr="C:\Users\User\Pictures\96849b04790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7" y="2045493"/>
            <a:ext cx="4379913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 descr="C:\Users\User\Pictures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3100" y="2106613"/>
            <a:ext cx="4376738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2286000" y="892553"/>
            <a:ext cx="49502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+mn-lt"/>
              </a:rPr>
              <a:t>Урока время истекло,</a:t>
            </a:r>
            <a:br>
              <a:rPr lang="ru-RU" sz="2800" dirty="0">
                <a:solidFill>
                  <a:srgbClr val="002060"/>
                </a:solidFill>
                <a:latin typeface="+mn-lt"/>
              </a:rPr>
            </a:br>
            <a:r>
              <a:rPr lang="ru-RU" sz="2800" dirty="0">
                <a:solidFill>
                  <a:srgbClr val="002060"/>
                </a:solidFill>
                <a:latin typeface="+mn-lt"/>
              </a:rPr>
              <a:t>Я вам, ребята, благодарна</a:t>
            </a:r>
            <a:br>
              <a:rPr lang="ru-RU" sz="2800" dirty="0">
                <a:solidFill>
                  <a:srgbClr val="002060"/>
                </a:solidFill>
                <a:latin typeface="+mn-lt"/>
              </a:rPr>
            </a:br>
            <a:r>
              <a:rPr lang="ru-RU" sz="2800" dirty="0">
                <a:solidFill>
                  <a:srgbClr val="002060"/>
                </a:solidFill>
                <a:latin typeface="+mn-lt"/>
              </a:rPr>
              <a:t>За то, что встретили тепло</a:t>
            </a:r>
            <a:br>
              <a:rPr lang="ru-RU" sz="2800" dirty="0">
                <a:solidFill>
                  <a:srgbClr val="002060"/>
                </a:solidFill>
                <a:latin typeface="+mn-lt"/>
              </a:rPr>
            </a:br>
            <a:r>
              <a:rPr lang="ru-RU" sz="2800" dirty="0">
                <a:solidFill>
                  <a:srgbClr val="002060"/>
                </a:solidFill>
                <a:latin typeface="+mn-lt"/>
              </a:rPr>
              <a:t>И поработали ударно!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1"/>
          <p:cNvSpPr txBox="1">
            <a:spLocks noChangeArrowheads="1"/>
          </p:cNvSpPr>
          <p:nvPr/>
        </p:nvSpPr>
        <p:spPr bwMode="auto">
          <a:xfrm>
            <a:off x="179388" y="333375"/>
            <a:ext cx="8785225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Литература:</a:t>
            </a:r>
          </a:p>
          <a:p>
            <a:r>
              <a:rPr lang="ru-RU" sz="2800">
                <a:solidFill>
                  <a:srgbClr val="002060"/>
                </a:solidFill>
                <a:latin typeface="Times New Roman" pitchFamily="18" charset="0"/>
              </a:rPr>
              <a:t>1.Алгебра. 7 класс: учеб.для общеобразоват.учреждений/ (Ю.Н. Макарычев, Н.Г. Миндюк, К.И. Нешков, С.Б. Суворова); под ред. С.А. Теляковского.-М.: Просвещение, 2010.</a:t>
            </a:r>
          </a:p>
          <a:p>
            <a:r>
              <a:rPr lang="ru-RU" sz="2800">
                <a:solidFill>
                  <a:srgbClr val="002060"/>
                </a:solidFill>
                <a:latin typeface="Times New Roman" pitchFamily="18" charset="0"/>
              </a:rPr>
              <a:t>2.Лебединцева Е.А., Беленкова Е.Ю.. Алгебра7 класс. Задания для обучения и развития учащихся.- М.: Интеллект-центр, 2009.</a:t>
            </a:r>
          </a:p>
          <a:p>
            <a:r>
              <a:rPr lang="ru-RU" sz="2800">
                <a:solidFill>
                  <a:srgbClr val="002060"/>
                </a:solidFill>
                <a:latin typeface="Times New Roman" pitchFamily="18" charset="0"/>
              </a:rPr>
              <a:t>3.Алгебра. 7 класс: поурочные планы по учебнику Ю.Н. Макарычева и др./ авт.-сост. Л.А. Тапилина, Т.Л. Афанасьева.-Волгоград: Учитель, 2007.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1"/>
          <p:cNvSpPr txBox="1">
            <a:spLocks noChangeArrowheads="1"/>
          </p:cNvSpPr>
          <p:nvPr/>
        </p:nvSpPr>
        <p:spPr bwMode="auto">
          <a:xfrm>
            <a:off x="246063" y="188913"/>
            <a:ext cx="8640762" cy="67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Интернет-ресурсы: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u="sng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http://www.badclown.com/files/4120199.jpg</a:t>
            </a:r>
            <a:endParaRPr lang="ru-RU" sz="200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u="sng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http://www.kalipso-miass.ru/images/stories/image/greece_gerb.png</a:t>
            </a:r>
            <a:endParaRPr lang="ru-RU" sz="200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u="sng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http://cs5323.vkontakte.ru/u48877108/128263735/x_5d1b1d59.jpg</a:t>
            </a:r>
            <a:endParaRPr lang="ru-RU" sz="200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u="sng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http://www.cla.calpoly.edu/~lcall/111/commonwealth.COA.png</a:t>
            </a:r>
            <a:endParaRPr lang="ru-RU" sz="200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u="sng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http://img0.liveinternet.ru/images/attach/c/0/39/584/39584625_Gerb_Italii.JPG</a:t>
            </a:r>
            <a:endParaRPr lang="ru-RU" sz="200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u="sng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http://planetolog.ru/maps/emblem/USA.gif</a:t>
            </a:r>
            <a:endParaRPr lang="ru-RU" sz="200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u="sng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http://abali.ru/wp-content/uploads/2011/03/gerb_knr_kitaya_National_Emblem_of_the_Peoples_Republic_of_China_abali.ru_-600x666.png</a:t>
            </a:r>
            <a:endParaRPr lang="ru-RU" sz="200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u="sng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http://www.football8x8.com/lfl_2011/uv/images/team/small/08_82.gif</a:t>
            </a:r>
            <a:endParaRPr lang="ru-RU" sz="200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u="sng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http://www.germany.ru/photos/473318.big.jpg</a:t>
            </a:r>
            <a:endParaRPr lang="ru-RU" sz="2000" u="sng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>
                <a:solidFill>
                  <a:srgbClr val="00206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  <a:hlinkClick r:id="rId11"/>
              </a:rPr>
              <a:t>http://s53.radikal.ru/i142/0812/95/96849b04790b.png</a:t>
            </a:r>
            <a:endParaRPr lang="ru-RU" sz="200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Организационный момент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600200"/>
            <a:ext cx="5698976" cy="4708525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Здравствуйте</a:t>
            </a:r>
            <a:r>
              <a:rPr lang="ru-RU" dirty="0"/>
              <a:t>, ребята</a:t>
            </a:r>
            <a:r>
              <a:rPr lang="ru-RU" dirty="0" smtClean="0"/>
              <a:t>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Встаньте все красиво,</a:t>
            </a:r>
            <a:br>
              <a:rPr lang="ru-RU" dirty="0"/>
            </a:br>
            <a:r>
              <a:rPr lang="ru-RU" dirty="0"/>
              <a:t>С гостями поздоровайтесь учтиво.</a:t>
            </a:r>
            <a:br>
              <a:rPr lang="ru-RU" dirty="0"/>
            </a:br>
            <a:r>
              <a:rPr lang="ru-RU" dirty="0"/>
              <a:t>Тихо сядьте, спины прямо.</a:t>
            </a:r>
            <a:br>
              <a:rPr lang="ru-RU" dirty="0"/>
            </a:br>
            <a:r>
              <a:rPr lang="ru-RU" dirty="0"/>
              <a:t>Все легонечко вздохнем</a:t>
            </a:r>
            <a:br>
              <a:rPr lang="ru-RU" dirty="0"/>
            </a:br>
            <a:r>
              <a:rPr lang="ru-RU" dirty="0"/>
              <a:t>И урок мы наш начнём.</a:t>
            </a:r>
          </a:p>
          <a:p>
            <a:pPr marL="136525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4653136"/>
            <a:ext cx="24511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24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0113" y="0"/>
            <a:ext cx="6194375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  <a:cs typeface="+mn-cs"/>
              </a:rPr>
              <a:t>"Тропинка к истине сложна, </a:t>
            </a:r>
            <a:br>
              <a:rPr lang="ru-RU" sz="3200" b="1" dirty="0">
                <a:solidFill>
                  <a:srgbClr val="002060"/>
                </a:solidFill>
                <a:latin typeface="+mn-lt"/>
                <a:cs typeface="+mn-cs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  <a:cs typeface="+mn-cs"/>
              </a:rPr>
              <a:t>И потому в мышленье чистом </a:t>
            </a:r>
            <a:br>
              <a:rPr lang="ru-RU" sz="3200" b="1" dirty="0">
                <a:solidFill>
                  <a:srgbClr val="002060"/>
                </a:solidFill>
                <a:latin typeface="+mn-lt"/>
                <a:cs typeface="+mn-cs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  <a:cs typeface="+mn-cs"/>
              </a:rPr>
              <a:t>Отвага дерзкая нужна </a:t>
            </a:r>
            <a:br>
              <a:rPr lang="ru-RU" sz="3200" b="1" dirty="0">
                <a:solidFill>
                  <a:srgbClr val="002060"/>
                </a:solidFill>
                <a:latin typeface="+mn-lt"/>
                <a:cs typeface="+mn-cs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  <a:cs typeface="+mn-cs"/>
              </a:rPr>
              <a:t>Не менее, чем альпинистам." </a:t>
            </a:r>
          </a:p>
          <a:p>
            <a:pPr lvl="6"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  <a:cs typeface="+mn-cs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+mn-lt"/>
                <a:cs typeface="+mn-cs"/>
              </a:rPr>
            </a:br>
            <a:r>
              <a:rPr lang="ru-RU" sz="3200" b="1" i="1" dirty="0">
                <a:solidFill>
                  <a:srgbClr val="002060"/>
                </a:solidFill>
                <a:latin typeface="+mn-lt"/>
                <a:cs typeface="+mn-cs"/>
              </a:rPr>
              <a:t>«Мыслители»</a:t>
            </a:r>
          </a:p>
          <a:p>
            <a:pPr lvl="6">
              <a:defRPr/>
            </a:pPr>
            <a:r>
              <a:rPr lang="ru-RU" sz="3200" b="1" i="1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+mn-lt"/>
                <a:cs typeface="+mn-cs"/>
              </a:rPr>
              <a:t>Евг</a:t>
            </a:r>
            <a:r>
              <a:rPr lang="ru-RU" sz="3200" b="1" i="1" dirty="0">
                <a:solidFill>
                  <a:srgbClr val="002060"/>
                </a:solidFill>
                <a:latin typeface="+mn-lt"/>
                <a:cs typeface="+mn-cs"/>
              </a:rPr>
              <a:t>. Винокуров </a:t>
            </a:r>
            <a:endParaRPr lang="ru-RU" sz="32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8194" name="Picture 2" descr="http://na-radost.ru/img/alpinist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30279" y="2420887"/>
            <a:ext cx="4601761" cy="384024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7411" name="AutoShape 4" descr="https://encrypted-tbn3.gstatic.com/images?q=tbn:ANd9GcRoq8pCEqDdc9V8ipJLT5rd0_w4DgDXlvjHdLNNu5ijV9hXKI0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  <a:latin typeface="+mn-lt"/>
              </a:rPr>
              <a:t>Тестирование по теории</a:t>
            </a:r>
            <a:endParaRPr lang="ru-RU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6525" indent="0">
              <a:lnSpc>
                <a:spcPct val="90000"/>
              </a:lnSpc>
              <a:buFont typeface="Wingdings 2" pitchFamily="18" charset="2"/>
              <a:buNone/>
            </a:pPr>
            <a:r>
              <a:rPr lang="ru-RU" sz="2600" smtClean="0">
                <a:solidFill>
                  <a:srgbClr val="002060"/>
                </a:solidFill>
              </a:rPr>
              <a:t>1. Одночленом называют сумму числовых и буквенных множителей. </a:t>
            </a:r>
          </a:p>
          <a:p>
            <a:pPr marL="136525" indent="0">
              <a:lnSpc>
                <a:spcPct val="90000"/>
              </a:lnSpc>
              <a:buFont typeface="Wingdings 2" pitchFamily="18" charset="2"/>
              <a:buNone/>
            </a:pPr>
            <a:r>
              <a:rPr lang="ru-RU" sz="2600" smtClean="0">
                <a:solidFill>
                  <a:srgbClr val="002060"/>
                </a:solidFill>
              </a:rPr>
              <a:t>2. При делении степеней с одинаковыми основаниями основание остаётся прежним, а из показателя степени делимого вычитают показатель степени делителя.</a:t>
            </a:r>
          </a:p>
          <a:p>
            <a:pPr marL="136525" indent="0">
              <a:lnSpc>
                <a:spcPct val="90000"/>
              </a:lnSpc>
              <a:buFont typeface="Wingdings 2" pitchFamily="18" charset="2"/>
              <a:buNone/>
            </a:pPr>
            <a:r>
              <a:rPr lang="ru-RU" sz="2600" smtClean="0">
                <a:solidFill>
                  <a:srgbClr val="002060"/>
                </a:solidFill>
              </a:rPr>
              <a:t>3.  Буквенный множитель одночлена, записанного в стандартном виде, называют коэффициентом одночлена.</a:t>
            </a:r>
          </a:p>
          <a:p>
            <a:pPr marL="136525" indent="0">
              <a:lnSpc>
                <a:spcPct val="90000"/>
              </a:lnSpc>
              <a:buFont typeface="Wingdings 2" pitchFamily="18" charset="2"/>
              <a:buNone/>
            </a:pPr>
            <a:r>
              <a:rPr lang="ru-RU" sz="2600" smtClean="0">
                <a:solidFill>
                  <a:srgbClr val="002060"/>
                </a:solidFill>
              </a:rPr>
              <a:t>4.  Алгебраическое выражение, которое представляет собой  произведение чисел и переменных,  возведенных в степени с натуральным показателем, называют одночленом.</a:t>
            </a:r>
          </a:p>
          <a:p>
            <a:pPr marL="136525" indent="0">
              <a:lnSpc>
                <a:spcPct val="90000"/>
              </a:lnSpc>
            </a:pPr>
            <a:endParaRPr lang="ru-RU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002060"/>
                </a:solidFill>
                <a:latin typeface="+mn-lt"/>
              </a:rPr>
              <a:t>Тестирование по теории</a:t>
            </a:r>
            <a:endParaRPr lang="ru-RU" sz="4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6525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5. Степенью одночлена называют сумму показателей степеней входящих в него переменных</a:t>
            </a:r>
            <a:endParaRPr lang="ru-RU" dirty="0">
              <a:solidFill>
                <a:srgbClr val="002060"/>
              </a:solidFill>
            </a:endParaRPr>
          </a:p>
          <a:p>
            <a:pPr marL="136525" indent="0">
              <a:buFont typeface="Wingdings 2" pitchFamily="18" charset="2"/>
              <a:buNone/>
            </a:pPr>
            <a:r>
              <a:rPr lang="ru-RU" dirty="0" smtClean="0">
                <a:solidFill>
                  <a:srgbClr val="002060"/>
                </a:solidFill>
              </a:rPr>
              <a:t> 6. При умножении степеней с одинаковыми основаниями основание оставляют прежним, а показатели степеней складывают.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dirty="0" smtClean="0">
                <a:solidFill>
                  <a:srgbClr val="002060"/>
                </a:solidFill>
              </a:rPr>
              <a:t>7. При умножении одночленов и возведение в степень используются правила сложения.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dirty="0" smtClean="0">
                <a:solidFill>
                  <a:srgbClr val="002060"/>
                </a:solidFill>
              </a:rPr>
              <a:t>8. Степень числа а , не равного нулю, с нулевым показателем равна единице.</a:t>
            </a:r>
          </a:p>
          <a:p>
            <a:pPr marL="136525" indent="0"/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7416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>Устно </a:t>
            </a:r>
            <a:b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>Найди ошибку!</a:t>
            </a:r>
            <a:endParaRPr lang="ru-RU" sz="28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7525" y="1470025"/>
            <a:ext cx="4038600" cy="3917950"/>
          </a:xfrm>
        </p:spPr>
        <p:txBody>
          <a:bodyPr>
            <a:noAutofit/>
          </a:bodyPr>
          <a:lstStyle/>
          <a:p>
            <a:pPr marL="548640" indent="-41148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800" dirty="0" smtClean="0"/>
              <a:t>1)5∙5∙5∙5=4</a:t>
            </a:r>
            <a:r>
              <a:rPr lang="ru-RU" sz="2800" baseline="30000" dirty="0" smtClean="0"/>
              <a:t>5</a:t>
            </a:r>
          </a:p>
          <a:p>
            <a:pPr marL="548640" indent="-41148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800" dirty="0" smtClean="0"/>
              <a:t>2)(-3)</a:t>
            </a:r>
            <a:r>
              <a:rPr lang="ru-RU" sz="2800" baseline="30000" dirty="0" smtClean="0"/>
              <a:t>2</a:t>
            </a:r>
            <a:r>
              <a:rPr lang="ru-RU" sz="2800" dirty="0" smtClean="0"/>
              <a:t>=-3∙3=-9</a:t>
            </a:r>
          </a:p>
          <a:p>
            <a:pPr marL="548640" indent="-41148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800" dirty="0" smtClean="0"/>
              <a:t>3)7</a:t>
            </a:r>
            <a:r>
              <a:rPr lang="ru-RU" sz="2800" baseline="30000" dirty="0" smtClean="0"/>
              <a:t>1</a:t>
            </a:r>
            <a:r>
              <a:rPr lang="ru-RU" sz="2800" dirty="0" smtClean="0"/>
              <a:t>=1</a:t>
            </a:r>
          </a:p>
          <a:p>
            <a:pPr marL="548640" indent="-41148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800" dirty="0" smtClean="0"/>
              <a:t>4)(х</a:t>
            </a:r>
            <a:r>
              <a:rPr lang="ru-RU" sz="2800" baseline="30000" dirty="0" smtClean="0"/>
              <a:t>2</a:t>
            </a:r>
            <a:r>
              <a:rPr lang="ru-RU" sz="2800" dirty="0" smtClean="0"/>
              <a:t>)</a:t>
            </a:r>
            <a:r>
              <a:rPr lang="ru-RU" sz="2800" baseline="30000" dirty="0" smtClean="0"/>
              <a:t>3</a:t>
            </a:r>
            <a:r>
              <a:rPr lang="ru-RU" sz="2800" dirty="0" smtClean="0"/>
              <a:t>(х</a:t>
            </a:r>
            <a:r>
              <a:rPr lang="ru-RU" sz="2800" baseline="30000" dirty="0" smtClean="0"/>
              <a:t>4</a:t>
            </a:r>
            <a:r>
              <a:rPr lang="ru-RU" sz="2800" dirty="0" smtClean="0"/>
              <a:t>)</a:t>
            </a:r>
            <a:r>
              <a:rPr lang="ru-RU" sz="2800" baseline="30000" dirty="0" smtClean="0"/>
              <a:t>2</a:t>
            </a:r>
            <a:r>
              <a:rPr lang="ru-RU" sz="2800" dirty="0" smtClean="0"/>
              <a:t>=(х</a:t>
            </a:r>
            <a:r>
              <a:rPr lang="ru-RU" sz="2800" baseline="30000" dirty="0" smtClean="0"/>
              <a:t>6</a:t>
            </a:r>
            <a:r>
              <a:rPr lang="ru-RU" sz="2800" dirty="0" smtClean="0"/>
              <a:t>)</a:t>
            </a:r>
            <a:r>
              <a:rPr lang="ru-RU" sz="2800" baseline="30000" dirty="0" smtClean="0"/>
              <a:t>5</a:t>
            </a:r>
            <a:r>
              <a:rPr lang="ru-RU" sz="2800" dirty="0" smtClean="0"/>
              <a:t>=х</a:t>
            </a:r>
            <a:r>
              <a:rPr lang="ru-RU" sz="2800" baseline="30000" dirty="0" smtClean="0"/>
              <a:t>30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800" dirty="0" smtClean="0"/>
              <a:t>5)2</a:t>
            </a:r>
            <a:r>
              <a:rPr lang="ru-RU" sz="2800" baseline="30000" dirty="0" smtClean="0"/>
              <a:t>3</a:t>
            </a:r>
            <a:r>
              <a:rPr lang="ru-RU" sz="2800" dirty="0" smtClean="0"/>
              <a:t>2</a:t>
            </a:r>
            <a:r>
              <a:rPr lang="ru-RU" sz="2800" baseline="30000" dirty="0" smtClean="0"/>
              <a:t>7</a:t>
            </a:r>
            <a:r>
              <a:rPr lang="ru-RU" sz="2800" dirty="0" smtClean="0"/>
              <a:t>=2</a:t>
            </a:r>
            <a:r>
              <a:rPr lang="ru-RU" sz="2800" baseline="30000" dirty="0" smtClean="0"/>
              <a:t>21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600" baseline="30000" dirty="0" smtClean="0"/>
          </a:p>
        </p:txBody>
      </p:sp>
      <p:sp>
        <p:nvSpPr>
          <p:cNvPr id="20483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163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smtClean="0">
                <a:solidFill>
                  <a:srgbClr val="000000"/>
                </a:solidFill>
              </a:rPr>
              <a:t>6)2</a:t>
            </a:r>
            <a:r>
              <a:rPr lang="ru-RU" sz="2800" baseline="30000" smtClean="0">
                <a:solidFill>
                  <a:srgbClr val="000000"/>
                </a:solidFill>
              </a:rPr>
              <a:t>3</a:t>
            </a:r>
            <a:r>
              <a:rPr lang="ru-RU" sz="2800" smtClean="0">
                <a:solidFill>
                  <a:srgbClr val="000000"/>
                </a:solidFill>
              </a:rPr>
              <a:t>2</a:t>
            </a:r>
            <a:r>
              <a:rPr lang="ru-RU" sz="2800" baseline="30000" smtClean="0">
                <a:solidFill>
                  <a:srgbClr val="000000"/>
                </a:solidFill>
              </a:rPr>
              <a:t>7</a:t>
            </a:r>
            <a:r>
              <a:rPr lang="ru-RU" sz="2800" smtClean="0">
                <a:solidFill>
                  <a:srgbClr val="000000"/>
                </a:solidFill>
              </a:rPr>
              <a:t>=4</a:t>
            </a:r>
            <a:r>
              <a:rPr lang="ru-RU" sz="2800" baseline="30000" smtClean="0">
                <a:solidFill>
                  <a:srgbClr val="000000"/>
                </a:solidFill>
              </a:rPr>
              <a:t>10</a:t>
            </a:r>
          </a:p>
          <a:p>
            <a:pPr>
              <a:lnSpc>
                <a:spcPct val="150000"/>
              </a:lnSpc>
            </a:pPr>
            <a:r>
              <a:rPr lang="ru-RU" sz="2800" smtClean="0">
                <a:solidFill>
                  <a:srgbClr val="000000"/>
                </a:solidFill>
              </a:rPr>
              <a:t>7)2</a:t>
            </a:r>
            <a:r>
              <a:rPr lang="ru-RU" sz="2800" baseline="30000" smtClean="0">
                <a:solidFill>
                  <a:srgbClr val="000000"/>
                </a:solidFill>
              </a:rPr>
              <a:t>3</a:t>
            </a:r>
            <a:r>
              <a:rPr lang="ru-RU" sz="2800" smtClean="0">
                <a:solidFill>
                  <a:srgbClr val="000000"/>
                </a:solidFill>
              </a:rPr>
              <a:t>+2</a:t>
            </a:r>
            <a:r>
              <a:rPr lang="ru-RU" sz="2800" baseline="30000" smtClean="0">
                <a:solidFill>
                  <a:srgbClr val="000000"/>
                </a:solidFill>
              </a:rPr>
              <a:t>7</a:t>
            </a:r>
            <a:r>
              <a:rPr lang="ru-RU" sz="2800" smtClean="0">
                <a:solidFill>
                  <a:srgbClr val="000000"/>
                </a:solidFill>
              </a:rPr>
              <a:t>=2</a:t>
            </a:r>
            <a:r>
              <a:rPr lang="ru-RU" sz="2800" baseline="30000" smtClean="0">
                <a:solidFill>
                  <a:srgbClr val="000000"/>
                </a:solidFill>
              </a:rPr>
              <a:t>10</a:t>
            </a:r>
          </a:p>
          <a:p>
            <a:pPr>
              <a:lnSpc>
                <a:spcPct val="150000"/>
              </a:lnSpc>
            </a:pPr>
            <a:r>
              <a:rPr lang="ru-RU" sz="2800" smtClean="0">
                <a:solidFill>
                  <a:srgbClr val="000000"/>
                </a:solidFill>
              </a:rPr>
              <a:t>8)2</a:t>
            </a:r>
            <a:r>
              <a:rPr lang="ru-RU" sz="2800" baseline="30000" smtClean="0">
                <a:solidFill>
                  <a:srgbClr val="000000"/>
                </a:solidFill>
              </a:rPr>
              <a:t>30</a:t>
            </a:r>
            <a:r>
              <a:rPr lang="ru-RU" sz="2800" smtClean="0">
                <a:solidFill>
                  <a:srgbClr val="000000"/>
                </a:solidFill>
              </a:rPr>
              <a:t>:2</a:t>
            </a:r>
            <a:r>
              <a:rPr lang="ru-RU" sz="2800" baseline="30000" smtClean="0">
                <a:solidFill>
                  <a:srgbClr val="000000"/>
                </a:solidFill>
              </a:rPr>
              <a:t>10</a:t>
            </a:r>
            <a:r>
              <a:rPr lang="ru-RU" sz="2800" smtClean="0">
                <a:solidFill>
                  <a:srgbClr val="000000"/>
                </a:solidFill>
              </a:rPr>
              <a:t>=2</a:t>
            </a:r>
            <a:r>
              <a:rPr lang="ru-RU" sz="2800" baseline="30000" smtClean="0">
                <a:solidFill>
                  <a:srgbClr val="000000"/>
                </a:solidFill>
              </a:rPr>
              <a:t>3  </a:t>
            </a:r>
          </a:p>
          <a:p>
            <a:pPr>
              <a:lnSpc>
                <a:spcPct val="150000"/>
              </a:lnSpc>
            </a:pPr>
            <a:r>
              <a:rPr lang="ru-RU" sz="2800" smtClean="0">
                <a:solidFill>
                  <a:srgbClr val="000000"/>
                </a:solidFill>
              </a:rPr>
              <a:t>9)(2х)</a:t>
            </a:r>
            <a:r>
              <a:rPr lang="ru-RU" sz="2800" baseline="30000" smtClean="0">
                <a:solidFill>
                  <a:srgbClr val="000000"/>
                </a:solidFill>
              </a:rPr>
              <a:t>3</a:t>
            </a:r>
            <a:r>
              <a:rPr lang="ru-RU" sz="2800" smtClean="0">
                <a:solidFill>
                  <a:srgbClr val="000000"/>
                </a:solidFill>
              </a:rPr>
              <a:t>=2х</a:t>
            </a:r>
            <a:r>
              <a:rPr lang="ru-RU" sz="2800" baseline="30000" smtClean="0">
                <a:solidFill>
                  <a:srgbClr val="000000"/>
                </a:solidFill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ru-RU" sz="2800" smtClean="0"/>
              <a:t>10)(х</a:t>
            </a:r>
            <a:r>
              <a:rPr lang="ru-RU" sz="2800" baseline="30000" smtClean="0"/>
              <a:t>3</a:t>
            </a:r>
            <a:r>
              <a:rPr lang="ru-RU" sz="2800" smtClean="0"/>
              <a:t>)</a:t>
            </a:r>
            <a:r>
              <a:rPr lang="ru-RU" sz="2800" baseline="30000" smtClean="0"/>
              <a:t>2</a:t>
            </a:r>
            <a:r>
              <a:rPr lang="ru-RU" sz="2800" smtClean="0"/>
              <a:t>=х</a:t>
            </a:r>
            <a:r>
              <a:rPr lang="ru-RU" sz="2800" baseline="30000" smtClean="0"/>
              <a:t>9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398838" y="5694363"/>
            <a:ext cx="1331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</a:rPr>
              <a:t>11)0</a:t>
            </a:r>
            <a:r>
              <a:rPr lang="ru-RU" sz="2800" baseline="30000">
                <a:latin typeface="Times New Roman" pitchFamily="18" charset="0"/>
              </a:rPr>
              <a:t>0</a:t>
            </a:r>
            <a:r>
              <a:rPr lang="ru-RU" sz="2800">
                <a:latin typeface="Times New Roman" pitchFamily="18" charset="0"/>
              </a:rPr>
              <a:t>=1</a:t>
            </a:r>
            <a:endParaRPr lang="ru-RU" sz="2800" baseline="30000">
              <a:latin typeface="Times New Roman" pitchFamily="18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2536825" y="1420813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5</a:t>
            </a:r>
            <a:r>
              <a:rPr lang="ru-RU" sz="2800" b="1" baseline="300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7" name="Пятно 1 6"/>
          <p:cNvSpPr/>
          <p:nvPr/>
        </p:nvSpPr>
        <p:spPr>
          <a:xfrm>
            <a:off x="2268538" y="2203450"/>
            <a:ext cx="1366837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8" name="Пятно 1 7"/>
          <p:cNvSpPr/>
          <p:nvPr/>
        </p:nvSpPr>
        <p:spPr>
          <a:xfrm>
            <a:off x="1908175" y="2971800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9" name="Пятно 1 8"/>
          <p:cNvSpPr/>
          <p:nvPr/>
        </p:nvSpPr>
        <p:spPr>
          <a:xfrm>
            <a:off x="4243388" y="5153025"/>
            <a:ext cx="2597150" cy="143351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не имеет смысла</a:t>
            </a:r>
          </a:p>
        </p:txBody>
      </p:sp>
      <p:sp>
        <p:nvSpPr>
          <p:cNvPr id="10" name="Пятно 1 9"/>
          <p:cNvSpPr/>
          <p:nvPr/>
        </p:nvSpPr>
        <p:spPr>
          <a:xfrm>
            <a:off x="2212975" y="4259263"/>
            <a:ext cx="1195388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2</a:t>
            </a:r>
            <a:r>
              <a:rPr lang="ru-RU" sz="2800" b="1" baseline="30000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11" name="Пятно 1 10"/>
          <p:cNvSpPr/>
          <p:nvPr/>
        </p:nvSpPr>
        <p:spPr>
          <a:xfrm>
            <a:off x="6256338" y="1420813"/>
            <a:ext cx="1212850" cy="1050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2</a:t>
            </a:r>
            <a:r>
              <a:rPr lang="ru-RU" sz="2800" b="1" baseline="30000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12" name="Пятно 1 11"/>
          <p:cNvSpPr/>
          <p:nvPr/>
        </p:nvSpPr>
        <p:spPr>
          <a:xfrm>
            <a:off x="6492875" y="2293938"/>
            <a:ext cx="1319213" cy="8239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136</a:t>
            </a:r>
          </a:p>
        </p:txBody>
      </p:sp>
      <p:sp>
        <p:nvSpPr>
          <p:cNvPr id="13" name="Пятно 1 12"/>
          <p:cNvSpPr/>
          <p:nvPr/>
        </p:nvSpPr>
        <p:spPr>
          <a:xfrm>
            <a:off x="6659563" y="2971800"/>
            <a:ext cx="1152525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2</a:t>
            </a:r>
            <a:r>
              <a:rPr lang="ru-RU" sz="2800" b="1" baseline="30000" dirty="0">
                <a:solidFill>
                  <a:srgbClr val="C00000"/>
                </a:solidFill>
              </a:rPr>
              <a:t>20</a:t>
            </a:r>
          </a:p>
        </p:txBody>
      </p:sp>
      <p:sp>
        <p:nvSpPr>
          <p:cNvPr id="14" name="Пятно 1 13"/>
          <p:cNvSpPr/>
          <p:nvPr/>
        </p:nvSpPr>
        <p:spPr>
          <a:xfrm>
            <a:off x="6353175" y="3767138"/>
            <a:ext cx="1319213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8х</a:t>
            </a:r>
            <a:r>
              <a:rPr lang="ru-RU" sz="2800" b="1" baseline="30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5" name="Пятно 1 14"/>
          <p:cNvSpPr/>
          <p:nvPr/>
        </p:nvSpPr>
        <p:spPr>
          <a:xfrm>
            <a:off x="6554788" y="4440238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х</a:t>
            </a:r>
            <a:r>
              <a:rPr lang="ru-RU" sz="2800" b="1" baseline="30000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6" name="Пятно 1 15"/>
          <p:cNvSpPr/>
          <p:nvPr/>
        </p:nvSpPr>
        <p:spPr>
          <a:xfrm>
            <a:off x="2822575" y="3648075"/>
            <a:ext cx="1820863" cy="103346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х</a:t>
            </a:r>
            <a:r>
              <a:rPr lang="ru-RU" sz="2800" b="1" baseline="30000" dirty="0">
                <a:solidFill>
                  <a:srgbClr val="C00000"/>
                </a:solidFill>
              </a:rPr>
              <a:t>14</a:t>
            </a:r>
          </a:p>
        </p:txBody>
      </p:sp>
      <p:pic>
        <p:nvPicPr>
          <p:cNvPr id="204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" y="4805363"/>
            <a:ext cx="24511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315" y="274638"/>
            <a:ext cx="6856877" cy="11381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>Являются ли одночленами выражения?</a:t>
            </a:r>
            <a:endParaRPr lang="ru-RU" sz="28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08988" cy="4708525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00350" y="3232150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х</a:t>
            </a:r>
            <a:r>
              <a:rPr lang="ru-RU" sz="2800" b="1" baseline="30000" dirty="0">
                <a:solidFill>
                  <a:schemeClr val="tx1"/>
                </a:solidFill>
              </a:rPr>
              <a:t>2</a:t>
            </a:r>
            <a:r>
              <a:rPr lang="ru-RU" sz="2800" b="1" dirty="0">
                <a:solidFill>
                  <a:schemeClr val="tx1"/>
                </a:solidFill>
              </a:rPr>
              <a:t>х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17588" y="2078038"/>
            <a:ext cx="1414462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-1,7ху</a:t>
            </a:r>
            <a:r>
              <a:rPr lang="ru-RU" sz="28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10388" y="2051050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</a:rPr>
              <a:t>х+у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89213" y="2051050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-с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62563" y="2051050"/>
            <a:ext cx="1389062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х</a:t>
            </a:r>
            <a:r>
              <a:rPr lang="ru-RU" sz="2800" b="1" baseline="30000" dirty="0">
                <a:solidFill>
                  <a:schemeClr val="tx1"/>
                </a:solidFill>
              </a:rPr>
              <a:t>2</a:t>
            </a:r>
            <a:r>
              <a:rPr lang="ru-RU" sz="2800" b="1" dirty="0">
                <a:solidFill>
                  <a:schemeClr val="tx1"/>
                </a:solidFill>
              </a:rPr>
              <a:t>у-3у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14750" y="2051050"/>
            <a:ext cx="1368425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15/х</a:t>
            </a:r>
            <a:r>
              <a:rPr lang="ru-RU" sz="2800" b="1" baseline="30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92925" y="3213100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0,7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17588" y="3213100"/>
            <a:ext cx="15113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2(</a:t>
            </a:r>
            <a:r>
              <a:rPr lang="ru-RU" sz="2800" b="1" dirty="0" err="1">
                <a:solidFill>
                  <a:schemeClr val="tx1"/>
                </a:solidFill>
              </a:rPr>
              <a:t>х+у</a:t>
            </a:r>
            <a:r>
              <a:rPr lang="ru-RU" sz="2800" b="1" dirty="0">
                <a:solidFill>
                  <a:schemeClr val="tx1"/>
                </a:solidFill>
              </a:rPr>
              <a:t>)</a:t>
            </a:r>
            <a:r>
              <a:rPr lang="ru-RU" sz="28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99100" y="3206750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х</a:t>
            </a:r>
            <a:r>
              <a:rPr lang="ru-RU" sz="2800" b="1" baseline="300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68775" y="3213100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</a:rPr>
              <a:t>0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15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6075" y="4652963"/>
            <a:ext cx="24511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588" y="4619625"/>
            <a:ext cx="24511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1530</TotalTime>
  <Words>1191</Words>
  <Application>Microsoft Office PowerPoint</Application>
  <PresentationFormat>Экран (4:3)</PresentationFormat>
  <Paragraphs>301</Paragraphs>
  <Slides>35</Slides>
  <Notes>1</Notes>
  <HiddenSlides>2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Апекс</vt:lpstr>
      <vt:lpstr>Формула</vt:lpstr>
      <vt:lpstr>Урок по теме:  «Умножение одночленов. Возведение одночлена в степень»</vt:lpstr>
      <vt:lpstr>Цели урока</vt:lpstr>
      <vt:lpstr>Ход урока</vt:lpstr>
      <vt:lpstr>Организационный момент</vt:lpstr>
      <vt:lpstr>Презентация PowerPoint</vt:lpstr>
      <vt:lpstr>Тестирование по теории</vt:lpstr>
      <vt:lpstr>Тестирование по теории</vt:lpstr>
      <vt:lpstr>Устно  Найди ошибку!</vt:lpstr>
      <vt:lpstr>Являются ли одночленами выражения?</vt:lpstr>
      <vt:lpstr>Назовите коэффициент одночлена и определите его степень:</vt:lpstr>
      <vt:lpstr>Презентация PowerPoint</vt:lpstr>
      <vt:lpstr>Презентация PowerPoint</vt:lpstr>
      <vt:lpstr>Презентация PowerPoint</vt:lpstr>
      <vt:lpstr>Две эти эмблемы использовали и последующие государи на своих печатях</vt:lpstr>
      <vt:lpstr>Три короны – символ Святой Троицы  или эмблема трёх царств – Казанского, Астраханского, Сибирского </vt:lpstr>
      <vt:lpstr>Черты развития нашего государства нашли отражение в отдельных элементах герба </vt:lpstr>
      <vt:lpstr>Презентация PowerPoint</vt:lpstr>
      <vt:lpstr>Презентация PowerPoint</vt:lpstr>
      <vt:lpstr>Презентация PowerPoint</vt:lpstr>
      <vt:lpstr>«Вращение глазами»</vt:lpstr>
      <vt:lpstr>«Пальчик»</vt:lpstr>
      <vt:lpstr>«Во все стороны»</vt:lpstr>
      <vt:lpstr>«Кто там?»</vt:lpstr>
      <vt:lpstr>«Сон»</vt:lpstr>
      <vt:lpstr>Пройди лабиринт</vt:lpstr>
      <vt:lpstr>Презентация PowerPoint</vt:lpstr>
      <vt:lpstr>Самостоятельная работа</vt:lpstr>
      <vt:lpstr>Презентация PowerPoint</vt:lpstr>
      <vt:lpstr>Решить кроссворд</vt:lpstr>
      <vt:lpstr>Ответ</vt:lpstr>
      <vt:lpstr>Итог урока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162</cp:revision>
  <dcterms:created xsi:type="dcterms:W3CDTF">2011-12-11T11:19:52Z</dcterms:created>
  <dcterms:modified xsi:type="dcterms:W3CDTF">2024-02-09T10:56:54Z</dcterms:modified>
</cp:coreProperties>
</file>