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6" r:id="rId2"/>
    <p:sldId id="280" r:id="rId3"/>
    <p:sldId id="290" r:id="rId4"/>
    <p:sldId id="271" r:id="rId5"/>
    <p:sldId id="275" r:id="rId6"/>
    <p:sldId id="276" r:id="rId7"/>
    <p:sldId id="277" r:id="rId8"/>
    <p:sldId id="278" r:id="rId9"/>
    <p:sldId id="269" r:id="rId10"/>
    <p:sldId id="281" r:id="rId11"/>
    <p:sldId id="282" r:id="rId12"/>
    <p:sldId id="283" r:id="rId13"/>
    <p:sldId id="284" r:id="rId14"/>
    <p:sldId id="285" r:id="rId15"/>
    <p:sldId id="289" r:id="rId16"/>
    <p:sldId id="268" r:id="rId17"/>
    <p:sldId id="273" r:id="rId18"/>
    <p:sldId id="279" r:id="rId19"/>
    <p:sldId id="286" r:id="rId20"/>
    <p:sldId id="265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794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D541D9-2C53-475D-9425-A9E85DA08349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0AE2D252-E7BE-47C8-A08F-4FBCECA9C906}" type="pres">
      <dgm:prSet presAssocID="{60D541D9-2C53-475D-9425-A9E85DA0834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03DEE3C-F798-4305-AA10-A49561614944}" type="presOf" srcId="{60D541D9-2C53-475D-9425-A9E85DA08349}" destId="{0AE2D252-E7BE-47C8-A08F-4FBCECA9C906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ED9DD-B7ED-44A3-8A68-D8AB50498481}" type="datetimeFigureOut">
              <a:rPr lang="zh-CN" altLang="en-US" smtClean="0"/>
              <a:t>2024/2/9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9B98F-115B-489C-95E9-81EEE04A0A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77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9B98F-115B-489C-95E9-81EEE04A0A9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9B98F-115B-489C-95E9-81EEE04A0A9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9B98F-115B-489C-95E9-81EEE04A0A9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9B98F-115B-489C-95E9-81EEE04A0A9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9B98F-115B-489C-95E9-81EEE04A0A9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285860"/>
          </a:xfrm>
        </p:spPr>
        <p:txBody>
          <a:bodyPr/>
          <a:lstStyle/>
          <a:p>
            <a:r>
              <a:rPr lang="ru-RU" altLang="zh-CN" dirty="0" smtClean="0"/>
              <a:t>Вставка рисунка</a:t>
            </a:r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1"/>
          </p:nvPr>
        </p:nvSpPr>
        <p:spPr>
          <a:xfrm>
            <a:off x="571472" y="1571612"/>
            <a:ext cx="2456364" cy="2327082"/>
          </a:xfrm>
        </p:spPr>
        <p:txBody>
          <a:bodyPr/>
          <a:lstStyle/>
          <a:p>
            <a:r>
              <a:rPr lang="ru-RU" altLang="zh-CN" dirty="0" smtClean="0"/>
              <a:t>Вставка рисунка</a:t>
            </a:r>
            <a:endParaRPr lang="zh-CN" altLang="en-US"/>
          </a:p>
        </p:txBody>
      </p:sp>
      <p:sp>
        <p:nvSpPr>
          <p:cNvPr id="5" name="图片占位符 3"/>
          <p:cNvSpPr>
            <a:spLocks noGrp="1"/>
          </p:cNvSpPr>
          <p:nvPr>
            <p:ph type="pic" sz="quarter" idx="12"/>
          </p:nvPr>
        </p:nvSpPr>
        <p:spPr>
          <a:xfrm>
            <a:off x="571472" y="4071942"/>
            <a:ext cx="2456364" cy="2327082"/>
          </a:xfrm>
        </p:spPr>
        <p:txBody>
          <a:bodyPr/>
          <a:lstStyle/>
          <a:p>
            <a:r>
              <a:rPr lang="ru-RU" altLang="zh-CN" dirty="0" smtClean="0"/>
              <a:t>Вставка рисунка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dirty="0" smtClean="0"/>
              <a:t>Вставка рисунка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C67-8F53-4A2A-82D6-7B4DBFAD1B44}" type="datetimeFigureOut">
              <a:rPr lang="zh-CN" altLang="en-US" smtClean="0"/>
              <a:pPr/>
              <a:t>2024/2/9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56C2-5A16-4413-BB74-FA7ACBCC93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C67-8F53-4A2A-82D6-7B4DBFAD1B44}" type="datetimeFigureOut">
              <a:rPr lang="zh-CN" altLang="en-US" smtClean="0"/>
              <a:pPr/>
              <a:t>2024/2/9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56C2-5A16-4413-BB74-FA7ACBCC93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C67-8F53-4A2A-82D6-7B4DBFAD1B44}" type="datetimeFigureOut">
              <a:rPr lang="zh-CN" altLang="en-US" smtClean="0"/>
              <a:pPr/>
              <a:t>2024/2/9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56C2-5A16-4413-BB74-FA7ACBCC93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C67-8F53-4A2A-82D6-7B4DBFAD1B44}" type="datetimeFigureOut">
              <a:rPr lang="zh-CN" altLang="en-US" smtClean="0"/>
              <a:pPr/>
              <a:t>2024/2/9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56C2-5A16-4413-BB74-FA7ACBCC93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C67-8F53-4A2A-82D6-7B4DBFAD1B44}" type="datetimeFigureOut">
              <a:rPr lang="zh-CN" altLang="en-US" smtClean="0"/>
              <a:pPr/>
              <a:t>2024/2/9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56C2-5A16-4413-BB74-FA7ACBCC93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C67-8F53-4A2A-82D6-7B4DBFAD1B44}" type="datetimeFigureOut">
              <a:rPr lang="zh-CN" altLang="en-US" smtClean="0"/>
              <a:pPr/>
              <a:t>2024/2/9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56C2-5A16-4413-BB74-FA7ACBCC93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0C67-8F53-4A2A-82D6-7B4DBFAD1B44}" type="datetimeFigureOut">
              <a:rPr lang="zh-CN" altLang="en-US" smtClean="0"/>
              <a:pPr/>
              <a:t>2024/2/9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56C2-5A16-4413-BB74-FA7ACBCC93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285860"/>
          </a:xfrm>
        </p:spPr>
        <p:txBody>
          <a:bodyPr/>
          <a:lstStyle/>
          <a:p>
            <a:r>
              <a:rPr lang="ru-RU" altLang="zh-CN" dirty="0" smtClean="0"/>
              <a:t>Вставка рисунка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80C67-8F53-4A2A-82D6-7B4DBFAD1B44}" type="datetimeFigureOut">
              <a:rPr lang="zh-CN" altLang="en-US" smtClean="0"/>
              <a:pPr/>
              <a:t>2024/2/9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556C2-5A16-4413-BB74-FA7ACBCC93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1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jpeg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57158" y="571480"/>
            <a:ext cx="200519" cy="2714644"/>
            <a:chOff x="357158" y="571480"/>
            <a:chExt cx="200519" cy="2714644"/>
          </a:xfrm>
        </p:grpSpPr>
        <p:sp>
          <p:nvSpPr>
            <p:cNvPr id="2" name="矩形 1"/>
            <p:cNvSpPr/>
            <p:nvPr/>
          </p:nvSpPr>
          <p:spPr>
            <a:xfrm>
              <a:off x="357158" y="571480"/>
              <a:ext cx="184731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altLang="zh-CN" sz="7200" b="1" dirty="0" smtClean="0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72946" y="1501020"/>
              <a:ext cx="184731" cy="17851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11000" b="1" dirty="0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51520" y="5517233"/>
            <a:ext cx="4464496" cy="984885"/>
          </a:xfrm>
          <a:prstGeom prst="rect">
            <a:avLst/>
          </a:prstGeom>
          <a:solidFill>
            <a:srgbClr val="E1AA1F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Горбунова Ольга  Егоровна</a:t>
            </a:r>
          </a:p>
          <a:p>
            <a:pPr algn="ctr">
              <a:defRPr/>
            </a:pPr>
            <a:r>
              <a:rPr 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  <a:p>
            <a:pPr algn="ctr">
              <a:defRPr/>
            </a:pPr>
            <a:r>
              <a:rPr 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Сатинской СОШ</a:t>
            </a:r>
          </a:p>
          <a:p>
            <a:pPr algn="ctr">
              <a:defRPr/>
            </a:pPr>
            <a:r>
              <a:rPr lang="ru-RU" sz="1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Сампурского</a:t>
            </a:r>
            <a:r>
              <a:rPr 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Тамбовской области</a:t>
            </a:r>
          </a:p>
          <a:p>
            <a:pPr algn="ctr">
              <a:defRPr/>
            </a:pP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0" y="833911"/>
            <a:ext cx="298782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азвитие коммуникационных компетенций учащихся на уроках математики: приемы решения практических задач по подготовке к ЕГЭ и ОГЭ. </a:t>
            </a:r>
          </a:p>
          <a:p>
            <a:r>
              <a:rPr lang="ru-RU" b="1" dirty="0"/>
              <a:t> </a:t>
            </a:r>
          </a:p>
        </p:txBody>
      </p:sp>
      <p:pic>
        <p:nvPicPr>
          <p:cNvPr id="1026" name="Picture 2" descr="C:\Users\Ольга\Desktop\копировать\фото\P10804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742" y="260648"/>
            <a:ext cx="311243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4" descr="教育3_01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7843" b="27843"/>
          <a:stretch>
            <a:fillRect/>
          </a:stretch>
        </p:blipFill>
        <p:spPr/>
      </p:pic>
      <p:pic>
        <p:nvPicPr>
          <p:cNvPr id="4" name="Рисунок 3" descr="http://image.slidesharecdn.com/random-120319085017-phpapp02/95/slide-4-728.jpg?cb=133216539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56792"/>
            <a:ext cx="4248471" cy="488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age.slidesharecdn.com/random-120319085017-phpapp02/95/slide-5-728.jpg?cb=133216539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392488" cy="48830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907704" y="0"/>
            <a:ext cx="4950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Задачи требующие использования знаний и умений приобретённых на уроках математики в практической деятельности и повседневной жизни. </a:t>
            </a:r>
          </a:p>
        </p:txBody>
      </p:sp>
    </p:spTree>
    <p:extLst>
      <p:ext uri="{BB962C8B-B14F-4D97-AF65-F5344CB8AC3E}">
        <p14:creationId xmlns:p14="http://schemas.microsoft.com/office/powerpoint/2010/main" val="19796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4" descr="教育3_01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7843" b="27843"/>
          <a:stretch>
            <a:fillRect/>
          </a:stretch>
        </p:blipFill>
        <p:spPr/>
      </p:pic>
      <p:pic>
        <p:nvPicPr>
          <p:cNvPr id="4" name="Рисунок 3" descr="http://image.slidesharecdn.com/random-120319085017-phpapp02/95/slide-6-728.jpg?cb=133216539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032448" cy="470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age.slidesharecdn.com/random-120319085017-phpapp02/95/slide-7-728.jpg?cb=133216539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3816424" cy="47030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979712" y="0"/>
            <a:ext cx="4878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Задачи требующие использования знаний и умений приобретённых на уроках математики в практической деятельности и повседневной жизни. </a:t>
            </a:r>
          </a:p>
        </p:txBody>
      </p:sp>
    </p:spTree>
    <p:extLst>
      <p:ext uri="{BB962C8B-B14F-4D97-AF65-F5344CB8AC3E}">
        <p14:creationId xmlns:p14="http://schemas.microsoft.com/office/powerpoint/2010/main" val="41635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4" descr="教育3_01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7843" b="27843"/>
          <a:stretch>
            <a:fillRect/>
          </a:stretch>
        </p:blipFill>
        <p:spPr/>
      </p:pic>
      <p:pic>
        <p:nvPicPr>
          <p:cNvPr id="5" name="Рисунок 4" descr="http://image.slidesharecdn.com/random-120319085017-phpapp02/95/slide-8-728.jpg?cb=133216539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70" y="1628800"/>
            <a:ext cx="4445945" cy="481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age.slidesharecdn.com/random-120319085017-phpapp02/95/slide-9-728.jpg?cb=133216539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628800"/>
            <a:ext cx="4104457" cy="48110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259632" y="0"/>
            <a:ext cx="5598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Задачи требующие использования знаний и умений приобретённых на уроках математики в практической деятельности и повседневной жизни. </a:t>
            </a:r>
          </a:p>
        </p:txBody>
      </p:sp>
    </p:spTree>
    <p:extLst>
      <p:ext uri="{BB962C8B-B14F-4D97-AF65-F5344CB8AC3E}">
        <p14:creationId xmlns:p14="http://schemas.microsoft.com/office/powerpoint/2010/main" val="151384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4" descr="教育3_01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7843" b="27843"/>
          <a:stretch>
            <a:fillRect/>
          </a:stretch>
        </p:blipFill>
        <p:spPr/>
      </p:pic>
      <p:pic>
        <p:nvPicPr>
          <p:cNvPr id="4" name="Рисунок 3" descr="http://image.slidesharecdn.com/random-120319085017-phpapp02/95/slide-10-728.jpg?cb=133216539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572000" cy="551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age.slidesharecdn.com/random-120319085017-phpapp02/95/slide-11-728.jpg?cb=133216539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572000" cy="54851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547664" y="0"/>
            <a:ext cx="5310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Задачи требующие использования знаний и умений приобретённых на уроках математики в практической деятельности и повседневной жизни. </a:t>
            </a:r>
          </a:p>
        </p:txBody>
      </p:sp>
    </p:spTree>
    <p:extLst>
      <p:ext uri="{BB962C8B-B14F-4D97-AF65-F5344CB8AC3E}">
        <p14:creationId xmlns:p14="http://schemas.microsoft.com/office/powerpoint/2010/main" val="16487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4" descr="教育3_01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7843" b="27843"/>
          <a:stretch>
            <a:fillRect/>
          </a:stretch>
        </p:blipFill>
        <p:spPr/>
      </p:pic>
      <p:pic>
        <p:nvPicPr>
          <p:cNvPr id="4" name="Рисунок 3" descr="http://image.slidesharecdn.com/random-120319085017-phpapp02/95/slide-12-728.jpg?cb=133216539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464496" cy="54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age.slidesharecdn.com/random-120319085017-phpapp02/95/slide-13-728.jpg?cb=133216539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9"/>
            <a:ext cx="4572000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979712" y="0"/>
            <a:ext cx="4878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Задачи требующие использования знаний и умений приобретённых на уроках математики в практической деятельности и повседневной жизни. </a:t>
            </a:r>
          </a:p>
        </p:txBody>
      </p:sp>
    </p:spTree>
    <p:extLst>
      <p:ext uri="{BB962C8B-B14F-4D97-AF65-F5344CB8AC3E}">
        <p14:creationId xmlns:p14="http://schemas.microsoft.com/office/powerpoint/2010/main" val="8683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398300"/>
            <a:ext cx="4680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№1.После курения 1 сигареты в кровь поступает 3 мг  никотина. Сколько никотина поступит  в кровь , если человек выкурит 14 сигарет 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№2.Некоторые зарубежные фирмы за одну и ту же  работу курильщикам  устанавливают  заработную плату на 15% ниже , чем некурящим . Заработная плата 340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 сколько меньше получит курящий 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№3.До 15% рабочего времени уходит на курение . Рабочий день делится 8 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Сколько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рабочего времени теряется из-за курения ? </a:t>
            </a:r>
          </a:p>
        </p:txBody>
      </p:sp>
      <p:pic>
        <p:nvPicPr>
          <p:cNvPr id="4" name="图片占位符 4" descr="教育3_01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7843" b="27843"/>
          <a:stretch>
            <a:fillRect/>
          </a:stretch>
        </p:blipFill>
        <p:spPr/>
      </p:pic>
      <p:pic>
        <p:nvPicPr>
          <p:cNvPr id="5" name="Picture 2" descr="http://blog.pobedinedug.ru/files/kur/dym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1398300"/>
            <a:ext cx="3565598" cy="5102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91680" y="116633"/>
            <a:ext cx="5166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Задачи требующие использования знаний и умений приобретённых на уроках математики в практической деятельности и повседневной жизни. </a:t>
            </a:r>
          </a:p>
        </p:txBody>
      </p:sp>
    </p:spTree>
    <p:extLst>
      <p:ext uri="{BB962C8B-B14F-4D97-AF65-F5344CB8AC3E}">
        <p14:creationId xmlns:p14="http://schemas.microsoft.com/office/powerpoint/2010/main" val="299535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教育3_01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30305" b="30305"/>
          <a:stretch>
            <a:fillRect/>
          </a:stretch>
        </p:blipFill>
        <p:spPr/>
      </p:pic>
      <p:grpSp>
        <p:nvGrpSpPr>
          <p:cNvPr id="10" name="组合 9"/>
          <p:cNvGrpSpPr/>
          <p:nvPr/>
        </p:nvGrpSpPr>
        <p:grpSpPr>
          <a:xfrm>
            <a:off x="1142976" y="1782537"/>
            <a:ext cx="6929486" cy="3554412"/>
            <a:chOff x="1142976" y="1782537"/>
            <a:chExt cx="6929486" cy="3554412"/>
          </a:xfrm>
        </p:grpSpPr>
        <p:sp>
          <p:nvSpPr>
            <p:cNvPr id="8" name="Rectangle 3"/>
            <p:cNvSpPr txBox="1">
              <a:spLocks noChangeArrowheads="1"/>
            </p:cNvSpPr>
            <p:nvPr/>
          </p:nvSpPr>
          <p:spPr>
            <a:xfrm>
              <a:off x="1142976" y="1782537"/>
              <a:ext cx="6929486" cy="3554412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l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500166" y="4857760"/>
              <a:ext cx="54292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7" eaLnBrk="0" hangingPunct="0"/>
              <a:endParaRPr lang="en-US" altLang="zh-CN" dirty="0">
                <a:ea typeface="宋体" charset="-12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 rot="10800000" flipV="1">
            <a:off x="683568" y="-46166"/>
            <a:ext cx="6552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Подготовка обучающихся к успешной сдаче ЕГЭ и ОГЭ  по математике (из опыта работы)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38830"/>
            <a:ext cx="88924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ЕГЭ – серьёзный шаг в жизни каждого выпускника, обдумывающего выбор своего будущего, стремящегося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самореализоваться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новой социокультурной ситуации, продолжить образование и овладеть профессиональными навыками.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Подготовка к сдаче ЕГЭ по математике должна идти через приобретение и освоение конкретных математических знаний. Только это обеспечит выпускнику успешную сдачу экзамена.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своей работе применяю следующие принципы подготовки к ЕГЭ.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Первый принцип – тематический. Эффективнее выстраивать такую подготовку, соблюдая принцип от простых типовых заданий к сложным.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Второй принцип – логический. На этапе освоения знаний необходимо подбирать материал в виде логически взаимосвязанной системы, где из одного следует другое. На следующих занятиях полученные знания способствуют пониманию нового материала.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Третий принцип – тренировочный. На консультациях учащимся предлагаются тренировочные тесты, выполняя которые дети могут оценить степень подготовленности к экзаменам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4" descr="教育3_01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7843" b="27843"/>
          <a:stretch>
            <a:fillRect/>
          </a:stretch>
        </p:blipFill>
        <p:spPr/>
      </p:pic>
      <p:sp>
        <p:nvSpPr>
          <p:cNvPr id="4" name="Прямоугольник 3"/>
          <p:cNvSpPr/>
          <p:nvPr/>
        </p:nvSpPr>
        <p:spPr>
          <a:xfrm>
            <a:off x="179512" y="1412776"/>
            <a:ext cx="88569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Четвёртый принцип – индивидуальный. На консультациях ученик может не только выполнить тест, но и получить ответы на вопросы, которые вызвали затруднение.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Пятый принцип – временной. Все тренировочные тесты следует проводить с ограничением времени, чтобы учащиеся могли контролировать себя - за какое время сколько заданий они успевают решить.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Шестой принцип – контролирующий. Максимализация нагрузки по содержанию и по времени для всех учащихся одинакова. Это необходимо, поскольку тест по своему назначению ставит всех в равные условия и предполагает объективный контроль результатов.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Следуя этим принципам, формирую у учеников навыки самообразования, критического мышления, самостоятельной работы, самоорганизации и самоконтроля.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Моя цель состоит в том, чтобы помочь каждому школьнику научиться быстро решать задачи, оформлять их чётко и компактно. Развиваю способность мыслить свободно, без страха, творчески. Стараюсь давать возможность каждому школьнику расти настолько, насколько он способен.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0"/>
            <a:ext cx="6552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Подготовка обучающихся к успешной сдаче ЕГЭ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ОГЭ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математике (из опыта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работы)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4" descr="教育3_01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7843" b="27843"/>
          <a:stretch>
            <a:fillRect/>
          </a:stretch>
        </p:blipFill>
        <p:spPr/>
      </p:pic>
      <p:sp>
        <p:nvSpPr>
          <p:cNvPr id="4" name="Прямоугольник 3"/>
          <p:cNvSpPr/>
          <p:nvPr/>
        </p:nvSpPr>
        <p:spPr>
          <a:xfrm>
            <a:off x="1691680" y="1340769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объявления фирмы, проводящей обучающие семинары: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«Стоимость участия в семинаре — 3000 р. с человека. Группам от организаций предоставляются скидки: от 3 до 10 человек –– 5%; более 10 человек –– 8%».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Сколько должна заплатить организация, направившая на семинар группу из 8 человек</a:t>
            </a:r>
            <a:r>
              <a:rPr lang="ru-RU" dirty="0"/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691680" y="3994467"/>
            <a:ext cx="5112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Сберегательный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банк начисляет на срочный вклад 20% годовых. Вкладчик положил на счет 800 р. Какая сумма будет на этом счете через год, если никаких операций со счетом проводиться не будет?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1721" y="188640"/>
            <a:ext cx="4010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Решение задач на проценты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557972"/>
            <a:ext cx="3901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Подготовка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ОГЭ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м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871" y="4323838"/>
            <a:ext cx="185737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50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4" descr="教育3_01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7843" b="27843"/>
          <a:stretch>
            <a:fillRect/>
          </a:stretch>
        </p:blipFill>
        <p:spPr/>
      </p:pic>
      <p:sp>
        <p:nvSpPr>
          <p:cNvPr id="5" name="Прямоугольник 4"/>
          <p:cNvSpPr/>
          <p:nvPr/>
        </p:nvSpPr>
        <p:spPr>
          <a:xfrm flipH="1">
            <a:off x="1331638" y="1412776"/>
            <a:ext cx="70567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«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Математическое образование есть благо, на которое имеет право каждое человеческое существо, каковы бы не были его национальность, пол и жизнедеятельность».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2315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8" name="Picture 4" descr="м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25144"/>
            <a:ext cx="185737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8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412776"/>
            <a:ext cx="58143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Меняется мир непрерывно, неспешно,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Меняется все – от концепций до слов.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тот лишь сумеет остаться успешным,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Кто сам вместе с миром меняться готов!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 П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Калита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占位符 4" descr="教育3_01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7843" b="27843"/>
          <a:stretch>
            <a:fillRect/>
          </a:stretch>
        </p:blipFill>
        <p:spPr/>
      </p:pic>
      <p:pic>
        <p:nvPicPr>
          <p:cNvPr id="5" name="Picture 4" descr="м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185737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30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764705"/>
            <a:ext cx="4968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defRPr/>
            </a:pP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внимание.</a:t>
            </a:r>
          </a:p>
        </p:txBody>
      </p:sp>
      <p:pic>
        <p:nvPicPr>
          <p:cNvPr id="5" name="Picture 4" descr="k05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39551" y="4686840"/>
            <a:ext cx="3096345" cy="191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это подход, акцентирующий внимание на результате образования, причём в качестве результата рассматривается не сумма усвоенной информации, а способность человека действовать в различных проблемных ситуациях. Набор ситуаций зависит от специфики образовательного учреждения.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Компетентностный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подход, это подход, при котором результаты образования признаются значимыми за пределами системы образования (Д.А. Иванов).</a:t>
            </a:r>
          </a:p>
        </p:txBody>
      </p:sp>
      <p:pic>
        <p:nvPicPr>
          <p:cNvPr id="4" name="图片占位符 4" descr="教育3_01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7843" b="27843"/>
          <a:stretch>
            <a:fillRect/>
          </a:stretch>
        </p:blipFill>
        <p:spPr/>
      </p:pic>
      <p:sp>
        <p:nvSpPr>
          <p:cNvPr id="9" name="Прямоугольник 8"/>
          <p:cNvSpPr/>
          <p:nvPr/>
        </p:nvSpPr>
        <p:spPr>
          <a:xfrm>
            <a:off x="1259632" y="0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Компетентностный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подход</a:t>
            </a:r>
            <a:endParaRPr lang="ru-RU" sz="2800" dirty="0"/>
          </a:p>
        </p:txBody>
      </p:sp>
      <p:pic>
        <p:nvPicPr>
          <p:cNvPr id="10" name="Picture 4" descr="м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85737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0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教育3_01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7843" b="27843"/>
          <a:stretch>
            <a:fillRect/>
          </a:stretch>
        </p:blipFill>
        <p:spPr>
          <a:xfrm>
            <a:off x="-3337" y="0"/>
            <a:ext cx="9144000" cy="1285860"/>
          </a:xfrm>
        </p:spPr>
      </p:pic>
      <p:pic>
        <p:nvPicPr>
          <p:cNvPr id="40" name="图片占位符 39" descr="study032.jp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/>
          <a:srcRect l="15100" r="15100"/>
          <a:stretch>
            <a:fillRect/>
          </a:stretch>
        </p:blipFill>
        <p:spPr>
          <a:xfrm>
            <a:off x="107504" y="1345581"/>
            <a:ext cx="2456364" cy="2327082"/>
          </a:xfrm>
        </p:spPr>
      </p:pic>
      <p:sp>
        <p:nvSpPr>
          <p:cNvPr id="3" name="Прямоугольник 2"/>
          <p:cNvSpPr/>
          <p:nvPr/>
        </p:nvSpPr>
        <p:spPr>
          <a:xfrm>
            <a:off x="3635896" y="1340768"/>
            <a:ext cx="53285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Математическая</a:t>
            </a:r>
            <a:r>
              <a:rPr lang="ru-RU" dirty="0"/>
              <a:t> – уметь работать с числом, числовой информацией (владеть математическими умениями).</a:t>
            </a:r>
          </a:p>
          <a:p>
            <a:pPr lvl="0"/>
            <a:r>
              <a:rPr lang="ru-RU" b="1" dirty="0"/>
              <a:t>Коммуникативная – </a:t>
            </a:r>
            <a:r>
              <a:rPr lang="ru-RU" dirty="0"/>
              <a:t>уметь вступать в коммуникацию, быть понятым, непринуждённо общаться.</a:t>
            </a:r>
          </a:p>
          <a:p>
            <a:pPr lvl="0"/>
            <a:r>
              <a:rPr lang="ru-RU" b="1" dirty="0"/>
              <a:t>Информационная</a:t>
            </a:r>
            <a:r>
              <a:rPr lang="ru-RU" dirty="0"/>
              <a:t> – владеть информационными технологиями, работать со всеми видами информации.</a:t>
            </a:r>
          </a:p>
          <a:p>
            <a:pPr lvl="0"/>
            <a:r>
              <a:rPr lang="ru-RU" b="1" dirty="0" err="1"/>
              <a:t>Автомизационная</a:t>
            </a:r>
            <a:r>
              <a:rPr lang="ru-RU" dirty="0"/>
              <a:t> – быть способным к саморазвитию, способность к самоопределению, самообразованию, </a:t>
            </a:r>
            <a:r>
              <a:rPr lang="ru-RU" dirty="0" err="1"/>
              <a:t>конкурентноспособности</a:t>
            </a:r>
            <a:r>
              <a:rPr lang="ru-RU" dirty="0"/>
              <a:t>.</a:t>
            </a:r>
          </a:p>
          <a:p>
            <a:pPr lvl="0"/>
            <a:r>
              <a:rPr lang="ru-RU" b="1" dirty="0"/>
              <a:t>Социальная</a:t>
            </a:r>
            <a:r>
              <a:rPr lang="ru-RU" dirty="0"/>
              <a:t> – уметь жить и работать с людьми, с близкими, в трудовом коллективе, в команде.</a:t>
            </a:r>
          </a:p>
          <a:p>
            <a:pPr lvl="0"/>
            <a:r>
              <a:rPr lang="ru-RU" b="1" dirty="0"/>
              <a:t>Продуктивная</a:t>
            </a:r>
            <a:r>
              <a:rPr lang="ru-RU" dirty="0"/>
              <a:t> – уметь работать и зарабатывать, быть способным создать собственный продукт, принимать решения и нести ответственность за них.</a:t>
            </a:r>
          </a:p>
          <a:p>
            <a:pPr lvl="0"/>
            <a:r>
              <a:rPr lang="ru-RU" b="1" dirty="0"/>
              <a:t>Нравственная</a:t>
            </a:r>
            <a:r>
              <a:rPr lang="ru-RU" dirty="0"/>
              <a:t> – готовность, способность и потребность жить по нравственным законам.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6726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Классификация, предложенная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Селевко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ru-RU" b="1" dirty="0"/>
              <a:t>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4" descr="教育3_01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7843" b="27843"/>
          <a:stretch>
            <a:fillRect/>
          </a:stretch>
        </p:blipFill>
        <p:spPr/>
      </p:pic>
      <p:sp>
        <p:nvSpPr>
          <p:cNvPr id="4" name="Прямоугольник 3"/>
          <p:cNvSpPr/>
          <p:nvPr/>
        </p:nvSpPr>
        <p:spPr>
          <a:xfrm>
            <a:off x="251520" y="1412776"/>
            <a:ext cx="8892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Понятие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компетентностный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подход» получило распространение в начале 21 века в связи с дискуссиями о проблемах и путях модернизации российского образования.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Попытаюсь ответить на вопрос, почему я решила реализовать идею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компетентностного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подхода в своей работе.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Во-первых, меня беспокоит падение интереса школьников к обучению вообще и обучению математике в частности.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Во-вторых, изучая специальную литературу, я утвердилась во мнении, что обучение должно обеспечивать права каждого школьника на индивидуальное развитие, которое не противоречит его психологическому статусу (возможностям, склонностям, интересам).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В-третьих, я считаю, что именно эта идея актуальна, то есть отвечает потребностям нашего времени.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В-четвёртых, мой предмет имеет широкое практическое применение в различных сферах жизнедеятельности.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13055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4" descr="教育3_01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7843" b="27843"/>
          <a:stretch>
            <a:fillRect/>
          </a:stretch>
        </p:blipFill>
        <p:spPr/>
      </p:pic>
      <p:sp>
        <p:nvSpPr>
          <p:cNvPr id="4" name="Прямоугольник 3"/>
          <p:cNvSpPr/>
          <p:nvPr/>
        </p:nvSpPr>
        <p:spPr>
          <a:xfrm>
            <a:off x="251520" y="1340769"/>
            <a:ext cx="8784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своей деятельности я опираюсь на работы Хуторского Андрея Викторовича (доктора педагогических наук, академика Международной педагогической академии).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Компетенции для ученика – это образ его будущего, ориентир для освоения. Но в период обучения у него формируются те или иные составляющие этих «взрослых» компетенций, и чтобы не только готовиться к будущему, но и жить в настоящем, он осваивает эти компетенции с образовательной точки зрения.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Поэтому очень важный компонент обучения - развитие ценностно-смысловой компетенции или мотивации учебной деятельности.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З.Фрейду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«Личность - это звено между мотивацией и её реализацией». Мне, например, дети часто говорят, что им тогда всё понятно, когда интересно. Надо иметь в виду, что интерес – это синоним учебной мотивации. По И. 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Якиманской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цепочка обучения выглядит так: хочу - могу - выполняю с интересом - личностно значим каждому. Интерес стоит в центре этого построения. Как его сформировать?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здесь вступает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коммукативная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компетентность - 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способность вступать в общение с целью быть понятым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Я повышаю мотивацию учащихся через разные формы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284011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4" descr="教育3_01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7843" b="27843"/>
          <a:stretch>
            <a:fillRect/>
          </a:stretch>
        </p:blipFill>
        <p:spPr/>
      </p:pic>
      <p:sp>
        <p:nvSpPr>
          <p:cNvPr id="4" name="Прямоугольник 3"/>
          <p:cNvSpPr/>
          <p:nvPr/>
        </p:nvSpPr>
        <p:spPr>
          <a:xfrm>
            <a:off x="323528" y="1412775"/>
            <a:ext cx="88204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Самостоятельность и активность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 уроках часто использую элементы проблемного обучения. Самостоятельные работы при повторении организовываю так, чтобы они не только обеспечивали восприятие программного материала, но и способствовали бы всестороннему развитию учащихся. На этом этапе провожу самостоятельные работы таких видов: лабораторные работы, практические работы, работы с логическими заданиями, с кодированными ответами, самостоятельные работы в форме математических диктантов, устные самостоятельные и домашние работы.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Творческая деятельность на уроке и дома.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Мои ученики пишут сочинения, составляют задачи на разные темы. Вот некоторые выдержки из школьных сочинений по теме «Для чего людям нужна математика?»: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-Математика помогает развивать наш ум. Она встречается везде: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заводах,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магазине, на почте, на вокзале, в школе.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Математика наука сложная, но она нужна всем. Каждый работающий человек встречается с математикой. Без математики жить трудно.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Начиная с 5 класса, мои ученики разрабатывают и составляют сборники задач по предмету. Принцип прост: изучили тему - творческое задание на дом. Придумывая задачу, ученик глубже вникнет в теорию, выучит назубок правило, смоделирует конкретную ситуацию, решаемую математически. Приведу примеры некоторых работ школьников. </a:t>
            </a:r>
          </a:p>
        </p:txBody>
      </p:sp>
    </p:spTree>
    <p:extLst>
      <p:ext uri="{BB962C8B-B14F-4D97-AF65-F5344CB8AC3E}">
        <p14:creationId xmlns:p14="http://schemas.microsoft.com/office/powerpoint/2010/main" val="80838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4" descr="教育3_01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7843" b="27843"/>
          <a:stretch>
            <a:fillRect/>
          </a:stretch>
        </p:blipFill>
        <p:spPr/>
      </p:pic>
      <p:sp>
        <p:nvSpPr>
          <p:cNvPr id="4" name="Прямоугольник 3"/>
          <p:cNvSpPr/>
          <p:nvPr/>
        </p:nvSpPr>
        <p:spPr>
          <a:xfrm>
            <a:off x="323528" y="1268760"/>
            <a:ext cx="882047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 класс, тема « Координатный луч».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Любимые герои: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 Этот толстый герой просто обожает варенье. Начертите координатный луч с ед. отрезком 1 клетка. Отметьте точки: Р(6), Н(15), К(1), Л(7), А(3), О(12), С(9). Какое имя у героя?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 А это суперпопулярные герои из суперсовременного мультфильма. Начертите координатный луч с ед. отрезком 1 клетка. Отметьте точки: К(7), Н(17), П(1), Е(9), О(4), О(15), М(12). Кто же они.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Покемон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 класс,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класс, тема «Задачи на части».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яблоке, которым отравилась Белоснежка, было 2 части змеиного яда и 5 частей белены. Какова масса примесей, если в ней змеиного яда на 12 г меньше, чем белены.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 класс, тема « Нахождение числа по его дроби».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Когда крокодил проплыл 0.3 всего пути от своего болота до пляжа, чтобы пообедать, то ему осталось проплыть до середины пути 150 м. Какой длины путь от болота до пляжа?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 класс, тема « Нахождение дроби от числа».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Деду Морозу на примерку должны были принести 60 разных по цвету и размеру шуб, но принесли только 70%. Дед Мороз рассердился и сжёг 2 шубы. Испугавшись, ему принесли ещё 12 шуб, но на швейной фабрике остались ещё модели. Сколько шуб осталось на фабрике?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Такой вид деятельности помогает учащимся в овладении понятийной и фактической компетенцией, что приводит к хорошему результату.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Привлечение большого и разнообразного исторического материала.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Решение прикладных задач.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Ученикам понятны и интересны задачи, связанные с работой родителей, так как дети постоянно помогают им. Опора на жизненный опыт является мотивацией познавательной деятельности ученика на уроке. Поэтому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 рассматриваем такие задачи, которые требуют использования знаний и умений приобретённых на уроках математики в практической деятельности и повседневной жизни.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教育3_01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30305" b="30305"/>
          <a:stretch>
            <a:fillRect/>
          </a:stretch>
        </p:blipFill>
        <p:spPr/>
      </p:pic>
      <p:graphicFrame>
        <p:nvGraphicFramePr>
          <p:cNvPr id="7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507846"/>
              </p:ext>
            </p:extLst>
          </p:nvPr>
        </p:nvGraphicFramePr>
        <p:xfrm>
          <a:off x="642910" y="1708248"/>
          <a:ext cx="2857520" cy="441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 descr="http://image.slidesharecdn.com/random-120319085017-phpapp02/95/slide-2-728.jpg?cb=133216539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72816"/>
            <a:ext cx="4104455" cy="4667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age.slidesharecdn.com/random-120319085017-phpapp02/95/slide-3-728.jpg?cb=1332165394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320480" cy="46670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979712" y="116632"/>
            <a:ext cx="4878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требующие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использования знаний и умений приобретённых на уроках математики в практической деятельности и повседневной жизни.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Education-5">
  <a:themeElements>
    <a:clrScheme name="自定义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36C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Education-5</Template>
  <TotalTime>194</TotalTime>
  <Words>1594</Words>
  <Application>Microsoft Office PowerPoint</Application>
  <PresentationFormat>Экран (4:3)</PresentationFormat>
  <Paragraphs>92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Education-5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Пользователь</cp:lastModifiedBy>
  <cp:revision>20</cp:revision>
  <dcterms:created xsi:type="dcterms:W3CDTF">2014-08-17T05:18:21Z</dcterms:created>
  <dcterms:modified xsi:type="dcterms:W3CDTF">2024-02-09T11:02:55Z</dcterms:modified>
</cp:coreProperties>
</file>